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8" r:id="rId18"/>
    <p:sldId id="271" r:id="rId19"/>
    <p:sldId id="275" r:id="rId20"/>
    <p:sldId id="273" r:id="rId21"/>
    <p:sldId id="274" r:id="rId22"/>
    <p:sldId id="276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5BE6C5-D16E-432E-B319-514B62349528}">
          <p14:sldIdLst>
            <p14:sldId id="256"/>
            <p14:sldId id="272"/>
            <p14:sldId id="257"/>
            <p14:sldId id="258"/>
            <p14:sldId id="259"/>
            <p14:sldId id="260"/>
            <p14:sldId id="261"/>
            <p14:sldId id="262"/>
            <p14:sldId id="266"/>
            <p14:sldId id="263"/>
            <p14:sldId id="264"/>
            <p14:sldId id="265"/>
            <p14:sldId id="267"/>
            <p14:sldId id="268"/>
            <p14:sldId id="269"/>
            <p14:sldId id="270"/>
            <p14:sldId id="278"/>
            <p14:sldId id="271"/>
            <p14:sldId id="275"/>
            <p14:sldId id="273"/>
            <p14:sldId id="274"/>
            <p14:sldId id="276"/>
            <p14:sldId id="277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E567C-F92B-4B5D-B735-089F66B8EA0F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989A0-698A-42EB-9FC9-7A9192328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6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89A0-698A-42EB-9FC9-7A9192328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0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6C58-87D6-4ED3-8ECD-F9C80A191A62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287-7EE4-4735-B81C-A87757A1529F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3706-2BBC-4632-BBB1-60F78FA58A94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7600-D7D6-4101-99F2-9C90B9A3BEE3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3D39-2896-460B-B70D-06AD78F4E295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CACE-F9CD-4705-987F-3B41EBB103E6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BB77-7C0B-43D5-A36B-439AA7B1941E}" type="datetime1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1B03-C00E-40A4-8E53-D46B1EAD0C4E}" type="datetime1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389-00A2-4BFD-8EFE-127A5BF31BD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A9E5-330A-41A6-95DC-8AC86878E84F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5174-0BCA-4859-8DF0-49C13B0BE64C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F2703C-3BBB-4359-B7A4-37F3674F2E57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05572F-0FF6-420D-AA94-ACED13911E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Hystor: Making the Best Use of Solid State Drives in High</a:t>
            </a:r>
            <a:br>
              <a:rPr lang="en-US" b="1" dirty="0"/>
            </a:br>
            <a:r>
              <a:rPr lang="en-US" b="1" dirty="0"/>
              <a:t>Performance Storage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56000"/>
            <a:ext cx="8305800" cy="18541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</a:t>
            </a:r>
            <a:r>
              <a:rPr lang="en-US" dirty="0" err="1" smtClean="0"/>
              <a:t>Feng</a:t>
            </a:r>
            <a:r>
              <a:rPr lang="en-US" dirty="0" smtClean="0"/>
              <a:t> Chen, </a:t>
            </a:r>
            <a:r>
              <a:rPr lang="en-US" dirty="0"/>
              <a:t>David </a:t>
            </a:r>
            <a:r>
              <a:rPr lang="en-US" dirty="0" err="1" smtClean="0"/>
              <a:t>Koufaty</a:t>
            </a: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err="1"/>
              <a:t>Xiaodong</a:t>
            </a:r>
            <a:r>
              <a:rPr lang="en-US" dirty="0"/>
              <a:t> Zhang</a:t>
            </a:r>
          </a:p>
          <a:p>
            <a:r>
              <a:rPr lang="en-US" sz="1800" dirty="0"/>
              <a:t>Circuits and Systems </a:t>
            </a:r>
            <a:r>
              <a:rPr lang="en-US" sz="1800" dirty="0" smtClean="0"/>
              <a:t>Research                    </a:t>
            </a:r>
            <a:r>
              <a:rPr lang="en-US" sz="1800" dirty="0"/>
              <a:t>Dept. of Computer Science &amp; Engineering</a:t>
            </a:r>
          </a:p>
          <a:p>
            <a:r>
              <a:rPr lang="en-US" dirty="0"/>
              <a:t>Intel </a:t>
            </a:r>
            <a:r>
              <a:rPr lang="en-US" dirty="0" smtClean="0"/>
              <a:t>Labs                                                </a:t>
            </a:r>
            <a:r>
              <a:rPr lang="en-US" dirty="0"/>
              <a:t>The Ohio State </a:t>
            </a:r>
            <a:r>
              <a:rPr lang="en-US" dirty="0" smtClean="0"/>
              <a:t>University</a:t>
            </a:r>
          </a:p>
          <a:p>
            <a:endParaRPr lang="en-US" dirty="0" smtClean="0"/>
          </a:p>
          <a:p>
            <a:r>
              <a:rPr lang="en-US" dirty="0"/>
              <a:t>ICS '11 Proceedings of the international conference on Supercomputing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Three-level table </a:t>
            </a:r>
          </a:p>
          <a:p>
            <a:pPr lvl="2"/>
            <a:r>
              <a:rPr lang="en-US" i="1" dirty="0"/>
              <a:t>Block Global Directory </a:t>
            </a:r>
            <a:r>
              <a:rPr lang="en-US" dirty="0"/>
              <a:t>(</a:t>
            </a:r>
            <a:r>
              <a:rPr lang="en-US" dirty="0" smtClean="0"/>
              <a:t>BGD)</a:t>
            </a:r>
          </a:p>
          <a:p>
            <a:pPr lvl="2"/>
            <a:r>
              <a:rPr lang="en-US" i="1" dirty="0" smtClean="0"/>
              <a:t>Block </a:t>
            </a:r>
            <a:r>
              <a:rPr lang="en-US" i="1" dirty="0"/>
              <a:t>Middle </a:t>
            </a:r>
            <a:r>
              <a:rPr lang="en-US" i="1" dirty="0" smtClean="0"/>
              <a:t>Directory </a:t>
            </a:r>
            <a:r>
              <a:rPr lang="en-US" dirty="0" smtClean="0"/>
              <a:t>(BMD)</a:t>
            </a:r>
          </a:p>
          <a:p>
            <a:pPr lvl="2"/>
            <a:r>
              <a:rPr lang="en-US" i="1" dirty="0" smtClean="0"/>
              <a:t>Block </a:t>
            </a:r>
            <a:r>
              <a:rPr lang="en-US" i="1" dirty="0"/>
              <a:t>Table Entry </a:t>
            </a:r>
            <a:r>
              <a:rPr lang="en-US" dirty="0"/>
              <a:t>(BTE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BGD </a:t>
            </a:r>
            <a:r>
              <a:rPr lang="en-US" dirty="0"/>
              <a:t>or BMD entry has a 32-bit </a:t>
            </a:r>
            <a:r>
              <a:rPr lang="en-US" i="1" dirty="0"/>
              <a:t>pointer </a:t>
            </a:r>
            <a:r>
              <a:rPr lang="en-US" dirty="0"/>
              <a:t>field pointing to a (</a:t>
            </a:r>
            <a:r>
              <a:rPr lang="en-US" dirty="0" smtClean="0"/>
              <a:t>BMD or </a:t>
            </a:r>
            <a:r>
              <a:rPr lang="en-US" dirty="0"/>
              <a:t>BTE) page in the next </a:t>
            </a:r>
            <a:r>
              <a:rPr lang="en-US" dirty="0" smtClean="0"/>
              <a:t>level</a:t>
            </a:r>
          </a:p>
          <a:p>
            <a:r>
              <a:rPr lang="en-US" dirty="0"/>
              <a:t>Each BTE entry has a 16-bit </a:t>
            </a:r>
            <a:r>
              <a:rPr lang="en-US" i="1" dirty="0" smtClean="0"/>
              <a:t>counter </a:t>
            </a:r>
            <a:r>
              <a:rPr lang="en-US" dirty="0" smtClean="0"/>
              <a:t>field </a:t>
            </a:r>
            <a:r>
              <a:rPr lang="en-US" dirty="0"/>
              <a:t>and a 16-bit </a:t>
            </a:r>
            <a:r>
              <a:rPr lang="en-US" i="1" dirty="0"/>
              <a:t>flag </a:t>
            </a:r>
            <a:r>
              <a:rPr lang="en-US" dirty="0" smtClean="0"/>
              <a:t>field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Maintaining Data Access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inverse bitmap</a:t>
                </a:r>
              </a:p>
              <a:p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𝑏</m:t>
                    </m:r>
                    <m:r>
                      <a:rPr lang="en-US" sz="3200" i="1" dirty="0" smtClean="0">
                        <a:latin typeface="Cambria Math"/>
                      </a:rPr>
                      <m:t> = </m:t>
                    </m:r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</a:rPr>
                          <m:t>𝑚𝑎𝑥</m:t>
                        </m:r>
                        <m:r>
                          <a:rPr lang="en-US" sz="3200" i="1" dirty="0">
                            <a:latin typeface="Cambria Math"/>
                          </a:rPr>
                          <m:t>⁡(0,7−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3200" i="1" dirty="0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320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i="0" dirty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3200" b="0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𝑁</m:t>
                                </m:r>
                              </m:e>
                            </m:func>
                          </m:e>
                        </m:d>
                        <m:r>
                          <a:rPr lang="en-US" sz="3200" b="0" i="1" dirty="0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At each </a:t>
                </a:r>
                <a:r>
                  <a:rPr lang="en-US" dirty="0" smtClean="0"/>
                  <a:t>level </a:t>
                </a:r>
                <a:r>
                  <a:rPr lang="en-US" dirty="0"/>
                  <a:t>the counter </a:t>
                </a:r>
                <a:r>
                  <a:rPr lang="en-US" dirty="0" smtClean="0"/>
                  <a:t>of the </a:t>
                </a:r>
                <a:r>
                  <a:rPr lang="en-US" dirty="0"/>
                  <a:t>corresponding </a:t>
                </a:r>
                <a:r>
                  <a:rPr lang="en-US" dirty="0" smtClean="0"/>
                  <a:t>entry incremented by </a:t>
                </a:r>
                <a:r>
                  <a:rPr lang="en-US" i="1" dirty="0" smtClean="0"/>
                  <a:t>b</a:t>
                </a:r>
              </a:p>
              <a:p>
                <a:r>
                  <a:rPr lang="en-US" dirty="0" smtClean="0"/>
                  <a:t>shift </a:t>
                </a:r>
                <a:r>
                  <a:rPr lang="en-US" dirty="0"/>
                  <a:t>all the counters of the entries in the </a:t>
                </a:r>
                <a:r>
                  <a:rPr lang="en-US" i="1" dirty="0"/>
                  <a:t>same </a:t>
                </a:r>
                <a:r>
                  <a:rPr lang="en-US" dirty="0"/>
                  <a:t>entry </a:t>
                </a:r>
                <a:r>
                  <a:rPr lang="en-US" dirty="0" smtClean="0"/>
                  <a:t>page by </a:t>
                </a:r>
                <a:r>
                  <a:rPr lang="en-US" dirty="0"/>
                  <a:t>one </a:t>
                </a:r>
                <a:r>
                  <a:rPr lang="en-US" dirty="0" smtClean="0"/>
                  <a:t>bit in case of overflow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Indicator Metric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i="1" dirty="0"/>
              <a:t>R</a:t>
            </a:r>
            <a:r>
              <a:rPr lang="en-US" i="1" dirty="0" smtClean="0"/>
              <a:t>emapper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i="1" dirty="0" smtClean="0"/>
              <a:t>Monitor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i="1" dirty="0" smtClean="0"/>
              <a:t>Data </a:t>
            </a:r>
            <a:r>
              <a:rPr lang="en-US" i="1" dirty="0"/>
              <a:t>mover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of </a:t>
            </a:r>
            <a:r>
              <a:rPr lang="en-US" b="1" dirty="0"/>
              <a:t>HYSTOR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5429250" cy="395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of Hystor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19" y="2547714"/>
            <a:ext cx="4114799" cy="394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38699"/>
            <a:ext cx="3982107" cy="386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of Hystor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638847"/>
            <a:ext cx="3581399" cy="355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357" y="2638847"/>
            <a:ext cx="3535254" cy="355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of Hystor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600752"/>
            <a:ext cx="3657600" cy="357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106" y="2600751"/>
            <a:ext cx="3571447" cy="357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Intel® </a:t>
            </a:r>
            <a:r>
              <a:rPr lang="en-US" dirty="0" smtClean="0"/>
              <a:t>Open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 Storage Toolkit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Ext3 filesystem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32GB 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metadata requests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850837" cy="364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Azor</a:t>
            </a:r>
            <a:r>
              <a:rPr lang="en-US" dirty="0"/>
              <a:t>: Using Two-level Block </a:t>
            </a:r>
            <a:r>
              <a:rPr lang="en-US" dirty="0" smtClean="0"/>
              <a:t>Selection to </a:t>
            </a:r>
            <a:r>
              <a:rPr lang="en-US" dirty="0"/>
              <a:t>Improve SSD-based I/O caches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05800" cy="2057401"/>
          </a:xfrm>
        </p:spPr>
        <p:txBody>
          <a:bodyPr>
            <a:normAutofit lnSpcReduction="10000"/>
          </a:bodyPr>
          <a:lstStyle/>
          <a:p>
            <a:r>
              <a:rPr lang="en-US" sz="1600" dirty="0" err="1"/>
              <a:t>Yannis</a:t>
            </a:r>
            <a:r>
              <a:rPr lang="en-US" sz="1600" dirty="0"/>
              <a:t> </a:t>
            </a:r>
            <a:r>
              <a:rPr lang="en-US" sz="1600" dirty="0" err="1" smtClean="0"/>
              <a:t>Klonatos</a:t>
            </a:r>
            <a:r>
              <a:rPr lang="en-US" sz="1600" dirty="0" smtClean="0"/>
              <a:t>, </a:t>
            </a:r>
            <a:r>
              <a:rPr lang="en-US" sz="1600" dirty="0" err="1"/>
              <a:t>Thanos</a:t>
            </a:r>
            <a:r>
              <a:rPr lang="en-US" sz="1600" dirty="0"/>
              <a:t> </a:t>
            </a:r>
            <a:r>
              <a:rPr lang="en-US" sz="1600" dirty="0" err="1"/>
              <a:t>Makatos</a:t>
            </a:r>
            <a:r>
              <a:rPr lang="en-US" sz="1600" dirty="0"/>
              <a:t>, </a:t>
            </a:r>
            <a:r>
              <a:rPr lang="en-US" sz="1600" dirty="0" err="1"/>
              <a:t>Manolis</a:t>
            </a:r>
            <a:r>
              <a:rPr lang="en-US" sz="1600" dirty="0"/>
              <a:t> </a:t>
            </a:r>
            <a:r>
              <a:rPr lang="en-US" sz="1600" dirty="0" err="1"/>
              <a:t>Marazakis</a:t>
            </a:r>
            <a:r>
              <a:rPr lang="en-US" sz="1600" dirty="0"/>
              <a:t>, </a:t>
            </a:r>
            <a:r>
              <a:rPr lang="en-US" sz="1600" dirty="0" err="1"/>
              <a:t>Michail</a:t>
            </a:r>
            <a:r>
              <a:rPr lang="en-US" sz="1600" dirty="0"/>
              <a:t> D. </a:t>
            </a:r>
            <a:r>
              <a:rPr lang="en-US" sz="1600" dirty="0" err="1"/>
              <a:t>Flouris</a:t>
            </a:r>
            <a:r>
              <a:rPr lang="en-US" sz="1600" dirty="0"/>
              <a:t>, and </a:t>
            </a:r>
            <a:r>
              <a:rPr lang="en-US" sz="1600" dirty="0" err="1"/>
              <a:t>Angelos</a:t>
            </a:r>
            <a:r>
              <a:rPr lang="en-US" sz="1600" dirty="0"/>
              <a:t> </a:t>
            </a:r>
            <a:r>
              <a:rPr lang="en-US" sz="1600" dirty="0" err="1" smtClean="0"/>
              <a:t>Bilas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i="1" dirty="0"/>
              <a:t>Foundation for Research and Technology - Hellas (FORTH), Institute of Computer Science (ICS</a:t>
            </a:r>
            <a:r>
              <a:rPr lang="en-US" sz="1600" i="1" dirty="0" smtClean="0"/>
              <a:t>)</a:t>
            </a:r>
          </a:p>
          <a:p>
            <a:endParaRPr lang="en-US" sz="1600" i="1" smtClean="0"/>
          </a:p>
          <a:p>
            <a:endParaRPr lang="en-US" sz="1600" i="1" dirty="0"/>
          </a:p>
          <a:p>
            <a:endParaRPr lang="en-US" sz="1600" i="1" dirty="0" smtClean="0"/>
          </a:p>
          <a:p>
            <a:r>
              <a:rPr lang="en-US" sz="1600" dirty="0"/>
              <a:t>2011 Sixth IEEE International Conference on Networking, Architecture, and Storage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88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C</a:t>
            </a:r>
            <a:r>
              <a:rPr lang="en-US" dirty="0" smtClean="0"/>
              <a:t>ache associativity</a:t>
            </a:r>
          </a:p>
          <a:p>
            <a:pPr>
              <a:lnSpc>
                <a:spcPct val="200000"/>
              </a:lnSpc>
            </a:pPr>
            <a:r>
              <a:rPr lang="en-US" dirty="0"/>
              <a:t>T</a:t>
            </a:r>
            <a:r>
              <a:rPr lang="en-US" dirty="0" smtClean="0"/>
              <a:t>wo-level block selection scheme</a:t>
            </a:r>
          </a:p>
          <a:p>
            <a:pPr>
              <a:lnSpc>
                <a:spcPct val="200000"/>
              </a:lnSpc>
            </a:pPr>
            <a:r>
              <a:rPr lang="en-US" dirty="0"/>
              <a:t>Write-handling policies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Important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Fully-set-associative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6.04 MB of metadata per GB </a:t>
            </a:r>
            <a:r>
              <a:rPr lang="en-US" dirty="0" smtClean="0"/>
              <a:t>of SSD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Use Robert </a:t>
            </a:r>
            <a:r>
              <a:rPr lang="en-US" dirty="0"/>
              <a:t>Jenkins’ 32-bit integer hash </a:t>
            </a:r>
            <a:r>
              <a:rPr lang="en-US" dirty="0" smtClean="0"/>
              <a:t>function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 smtClean="0"/>
              <a:t>irect-mapped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Requires </a:t>
            </a:r>
            <a:r>
              <a:rPr lang="en-US" dirty="0"/>
              <a:t>1.28 MB of metadata per GB of SSD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</a:t>
            </a:r>
            <a:r>
              <a:rPr lang="en-US" dirty="0" smtClean="0"/>
              <a:t>associativity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High-performance storage systems are still built on conventional hard disk drives (HDDs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low random </a:t>
            </a:r>
            <a:r>
              <a:rPr lang="en-US" dirty="0" smtClean="0"/>
              <a:t>access </a:t>
            </a:r>
            <a:r>
              <a:rPr lang="en-US" dirty="0"/>
              <a:t>performance </a:t>
            </a:r>
          </a:p>
          <a:p>
            <a:pPr lvl="2"/>
            <a:r>
              <a:rPr lang="en-US" dirty="0" smtClean="0"/>
              <a:t>high </a:t>
            </a:r>
            <a:r>
              <a:rPr lang="en-US" dirty="0"/>
              <a:t>power </a:t>
            </a:r>
            <a:r>
              <a:rPr lang="en-US" dirty="0" smtClean="0"/>
              <a:t>consumption</a:t>
            </a:r>
          </a:p>
          <a:p>
            <a:r>
              <a:rPr lang="en-US" dirty="0" smtClean="0"/>
              <a:t>Gordon </a:t>
            </a:r>
          </a:p>
          <a:p>
            <a:pPr lvl="2"/>
            <a:r>
              <a:rPr lang="en-US" dirty="0"/>
              <a:t>San Diego Supercomputer </a:t>
            </a:r>
            <a:r>
              <a:rPr lang="en-US" dirty="0" smtClean="0"/>
              <a:t>Center</a:t>
            </a:r>
          </a:p>
          <a:p>
            <a:pPr lvl="2"/>
            <a:r>
              <a:rPr lang="en-US" dirty="0"/>
              <a:t>256TB of flash memory </a:t>
            </a:r>
            <a:r>
              <a:rPr lang="en-US" dirty="0" smtClean="0"/>
              <a:t> storage</a:t>
            </a:r>
          </a:p>
          <a:p>
            <a:pPr lvl="2"/>
            <a:r>
              <a:rPr lang="en-US" dirty="0"/>
              <a:t>backed </a:t>
            </a:r>
            <a:r>
              <a:rPr lang="en-US" dirty="0" smtClean="0"/>
              <a:t>by </a:t>
            </a:r>
            <a:r>
              <a:rPr lang="en-US" dirty="0"/>
              <a:t>$20 million </a:t>
            </a:r>
            <a:r>
              <a:rPr lang="en-US" dirty="0" smtClean="0"/>
              <a:t>fund!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Design </a:t>
            </a:r>
            <a:r>
              <a:rPr lang="en-US" b="1" dirty="0" smtClean="0"/>
              <a:t>of Azor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83098"/>
            <a:ext cx="3059012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409" y="2764060"/>
            <a:ext cx="4135863" cy="331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Design of Azor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24" y="2743200"/>
            <a:ext cx="6921299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03489"/>
            <a:ext cx="644842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SPECsfs2008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43338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33242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</a:t>
            </a:r>
            <a:r>
              <a:rPr lang="en-US" i="1" dirty="0" smtClean="0"/>
              <a:t>rite </a:t>
            </a:r>
            <a:r>
              <a:rPr lang="en-US" i="1" dirty="0"/>
              <a:t>policy </a:t>
            </a:r>
            <a:r>
              <a:rPr lang="en-US" dirty="0"/>
              <a:t>affect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8763000" cy="279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700" dirty="0" smtClean="0"/>
              <a:t>?</a:t>
            </a:r>
            <a:endParaRPr lang="en-US" sz="28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SSD is nearly </a:t>
            </a:r>
            <a:r>
              <a:rPr lang="en-US" dirty="0" smtClean="0"/>
              <a:t>10 </a:t>
            </a:r>
            <a:r>
              <a:rPr lang="en-US" dirty="0"/>
              <a:t>times more expensive </a:t>
            </a:r>
            <a:r>
              <a:rPr lang="en-US" dirty="0" smtClean="0"/>
              <a:t>than HDD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SSD is not a replacement for HDD</a:t>
            </a:r>
          </a:p>
          <a:p>
            <a:pPr>
              <a:lnSpc>
                <a:spcPct val="150000"/>
              </a:lnSpc>
            </a:pPr>
            <a:r>
              <a:rPr lang="en-US" dirty="0"/>
              <a:t>SSD can be used as a secondary-level </a:t>
            </a:r>
            <a:r>
              <a:rPr lang="en-US" dirty="0" smtClean="0"/>
              <a:t>cache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Between DRAM and HDD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LRU?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Sequential vs. Random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Reading a big 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Most performance-critical blocks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Filesystem metadata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blocks should be cached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Hybrid storage system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Integrates SSD and HDD as a single block device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Minimum changes to OS kernel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Implemented as a kernel module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Write-back buffer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Sequential vs. </a:t>
            </a:r>
            <a:r>
              <a:rPr lang="en-US" dirty="0" smtClean="0"/>
              <a:t>Random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7972097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I/O latency </a:t>
            </a:r>
            <a:r>
              <a:rPr lang="en-US" dirty="0"/>
              <a:t>of accessing each </a:t>
            </a:r>
            <a:r>
              <a:rPr lang="en-US" dirty="0" smtClean="0"/>
              <a:t>block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</a:t>
            </a:r>
            <a:r>
              <a:rPr lang="en-US" dirty="0" smtClean="0"/>
              <a:t>accumulated latency </a:t>
            </a:r>
            <a:r>
              <a:rPr lang="en-US" dirty="0"/>
              <a:t>as </a:t>
            </a:r>
            <a:r>
              <a:rPr lang="en-US" dirty="0" smtClean="0"/>
              <a:t>‘</a:t>
            </a:r>
            <a:r>
              <a:rPr lang="en-US" dirty="0"/>
              <a:t>cost’ of each </a:t>
            </a:r>
            <a:r>
              <a:rPr lang="en-US" dirty="0" smtClean="0"/>
              <a:t>block</a:t>
            </a:r>
          </a:p>
          <a:p>
            <a:r>
              <a:rPr lang="en-US" dirty="0" smtClean="0"/>
              <a:t>Measure latency in SSD?</a:t>
            </a:r>
          </a:p>
          <a:p>
            <a:r>
              <a:rPr lang="en-US" dirty="0" smtClean="0"/>
              <a:t>Another </a:t>
            </a:r>
            <a:r>
              <a:rPr lang="en-US" dirty="0"/>
              <a:t>pattern-related </a:t>
            </a:r>
            <a:r>
              <a:rPr lang="en-US" dirty="0" smtClean="0"/>
              <a:t>metric like latency</a:t>
            </a:r>
          </a:p>
          <a:p>
            <a:pPr lvl="2"/>
            <a:r>
              <a:rPr lang="en-US" i="1" dirty="0" smtClean="0"/>
              <a:t>Request size</a:t>
            </a:r>
            <a:endParaRPr lang="en-US" dirty="0"/>
          </a:p>
          <a:p>
            <a:pPr lvl="2"/>
            <a:r>
              <a:rPr lang="en-US" i="1" dirty="0" smtClean="0"/>
              <a:t>Frequency</a:t>
            </a:r>
            <a:endParaRPr lang="en-US" dirty="0"/>
          </a:p>
          <a:p>
            <a:pPr lvl="2"/>
            <a:r>
              <a:rPr lang="en-US" i="1" dirty="0"/>
              <a:t>S</a:t>
            </a:r>
            <a:r>
              <a:rPr lang="en-US" i="1" dirty="0" smtClean="0"/>
              <a:t>eek distance</a:t>
            </a:r>
            <a:endParaRPr lang="en-US" dirty="0"/>
          </a:p>
          <a:p>
            <a:pPr lvl="2"/>
            <a:r>
              <a:rPr lang="en-US" i="1" dirty="0"/>
              <a:t>R</a:t>
            </a:r>
            <a:r>
              <a:rPr lang="en-US" i="1" dirty="0" smtClean="0"/>
              <a:t>euse </a:t>
            </a:r>
            <a:r>
              <a:rPr lang="en-US" i="1" dirty="0"/>
              <a:t>distance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High-Cost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/>
                          </a:rPr>
                          <m:t>𝐹𝑟𝑒𝑞</m:t>
                        </m:r>
                        <m:r>
                          <a:rPr lang="en-US" sz="4000" i="1" dirty="0">
                            <a:latin typeface="Cambria Math"/>
                          </a:rPr>
                          <m:t>. </m:t>
                        </m:r>
                      </m:num>
                      <m:den>
                        <m:r>
                          <a:rPr lang="en-US" sz="4000" i="1" dirty="0">
                            <a:latin typeface="Cambria Math"/>
                          </a:rPr>
                          <m:t>𝑅𝑒𝑞</m:t>
                        </m:r>
                        <m:r>
                          <a:rPr lang="en-US" sz="4000" i="1" dirty="0">
                            <a:latin typeface="Cambria Math"/>
                          </a:rPr>
                          <m:t>.  </m:t>
                        </m:r>
                        <m:r>
                          <a:rPr lang="en-US" sz="4000" i="1" dirty="0">
                            <a:latin typeface="Cambria Math"/>
                          </a:rPr>
                          <m:t>𝑆𝑖𝑧𝑒</m:t>
                        </m:r>
                        <m:r>
                          <m:rPr>
                            <m:nor/>
                          </m:rPr>
                          <a:rPr lang="en-US" sz="4000" dirty="0"/>
                          <m:t>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High-Cost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478155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Before accessing a file, its metadata blocks must be loaded into </a:t>
            </a:r>
            <a:r>
              <a:rPr lang="en-US" dirty="0" smtClean="0"/>
              <a:t>memory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Static metadata detection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File systems like ext3 /ext4 tag metadata blocks for I/O scheduler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Identifying Metadata </a:t>
            </a:r>
            <a:r>
              <a:rPr lang="en-US" b="1" dirty="0"/>
              <a:t>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72F-0FF6-420D-AA94-ACED13911E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2856</TotalTime>
  <Words>520</Words>
  <Application>Microsoft Office PowerPoint</Application>
  <PresentationFormat>On-screen Show (4:3)</PresentationFormat>
  <Paragraphs>119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Hystor: Making the Best Use of Solid State Drives in High Performance Storage Systems</vt:lpstr>
      <vt:lpstr>Introduction</vt:lpstr>
      <vt:lpstr>Introduction</vt:lpstr>
      <vt:lpstr>Which blocks should be cached?</vt:lpstr>
      <vt:lpstr>Hystor</vt:lpstr>
      <vt:lpstr>Sequential vs. Random</vt:lpstr>
      <vt:lpstr>Identifying High-Cost Blocks</vt:lpstr>
      <vt:lpstr>Identifying High-Cost Blocks</vt:lpstr>
      <vt:lpstr>Identifying Metadata Blocks</vt:lpstr>
      <vt:lpstr>Maintaining Data Access History</vt:lpstr>
      <vt:lpstr>Representing Indicator Metric</vt:lpstr>
      <vt:lpstr>Design of HYSTOR</vt:lpstr>
      <vt:lpstr>Performance of Hystor</vt:lpstr>
      <vt:lpstr>Performance of Hystor</vt:lpstr>
      <vt:lpstr>Performance of Hystor</vt:lpstr>
      <vt:lpstr>Caching metadata requests</vt:lpstr>
      <vt:lpstr>Azor: Using Two-level Block Selection to Improve SSD-based I/O caches</vt:lpstr>
      <vt:lpstr>Important factors</vt:lpstr>
      <vt:lpstr>Cache associativity</vt:lpstr>
      <vt:lpstr>Design of Azor</vt:lpstr>
      <vt:lpstr>Design of Azor</vt:lpstr>
      <vt:lpstr>Experimental Results</vt:lpstr>
      <vt:lpstr>SPECsfs2008</vt:lpstr>
      <vt:lpstr>Write policy affect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Hystor: Making the Best Use of Solid State Drives in High Performance Storage Systems</dc:title>
  <dc:creator>margemoosh</dc:creator>
  <cp:lastModifiedBy>margemoosh</cp:lastModifiedBy>
  <cp:revision>59</cp:revision>
  <dcterms:created xsi:type="dcterms:W3CDTF">2012-01-20T17:08:37Z</dcterms:created>
  <dcterms:modified xsi:type="dcterms:W3CDTF">2012-01-23T19:20:31Z</dcterms:modified>
</cp:coreProperties>
</file>