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8"/>
  </p:notesMasterIdLst>
  <p:sldIdLst>
    <p:sldId id="256" r:id="rId2"/>
    <p:sldId id="263" r:id="rId3"/>
    <p:sldId id="264" r:id="rId4"/>
    <p:sldId id="262" r:id="rId5"/>
    <p:sldId id="265" r:id="rId6"/>
    <p:sldId id="266" r:id="rId7"/>
    <p:sldId id="268" r:id="rId8"/>
    <p:sldId id="269" r:id="rId9"/>
    <p:sldId id="282" r:id="rId10"/>
    <p:sldId id="271" r:id="rId11"/>
    <p:sldId id="272" r:id="rId12"/>
    <p:sldId id="281" r:id="rId13"/>
    <p:sldId id="270" r:id="rId14"/>
    <p:sldId id="273" r:id="rId15"/>
    <p:sldId id="274" r:id="rId16"/>
    <p:sldId id="267" r:id="rId17"/>
    <p:sldId id="275" r:id="rId18"/>
    <p:sldId id="276" r:id="rId19"/>
    <p:sldId id="277" r:id="rId20"/>
    <p:sldId id="278" r:id="rId21"/>
    <p:sldId id="279" r:id="rId22"/>
    <p:sldId id="257" r:id="rId23"/>
    <p:sldId id="258" r:id="rId24"/>
    <p:sldId id="259" r:id="rId25"/>
    <p:sldId id="260" r:id="rId26"/>
    <p:sldId id="280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F8B794-9BDC-4B09-9C5A-2687DCAF13B2}">
          <p14:sldIdLst>
            <p14:sldId id="256"/>
            <p14:sldId id="263"/>
            <p14:sldId id="264"/>
            <p14:sldId id="262"/>
            <p14:sldId id="265"/>
            <p14:sldId id="266"/>
            <p14:sldId id="268"/>
            <p14:sldId id="269"/>
            <p14:sldId id="282"/>
            <p14:sldId id="271"/>
            <p14:sldId id="272"/>
            <p14:sldId id="281"/>
            <p14:sldId id="270"/>
            <p14:sldId id="273"/>
            <p14:sldId id="274"/>
            <p14:sldId id="267"/>
            <p14:sldId id="275"/>
            <p14:sldId id="276"/>
            <p14:sldId id="277"/>
            <p14:sldId id="278"/>
            <p14:sldId id="279"/>
            <p14:sldId id="257"/>
            <p14:sldId id="258"/>
            <p14:sldId id="259"/>
            <p14:sldId id="260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99497E-1FF5-4EA4-8C9C-A29C0B9CB1BB}" type="datetimeFigureOut">
              <a:rPr lang="fa-IR" smtClean="0"/>
              <a:t>01/09/1433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9C87081-9FCF-44EC-BEE6-9D038EF7212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832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7081-9FCF-44EC-BEE6-9D038EF7212D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359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3AABB-072E-4B39-A483-0D8C376FE5C1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A2C6A-6096-4BD3-A85D-9B7F889B2832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A466-8888-483C-B8B7-198B7856B7A4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60FC-83D2-4849-BB9D-61525A1B614C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8D03-6AE1-4B5D-8FA1-2987F4F6B62D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615D-6D96-4CB1-8856-8649DE993AEB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881C-4B67-4B44-850C-8356C3FCA995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92D1-C05A-4CF2-98B9-9EF2368BA4C4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4B08B-6FA8-4B1F-A553-FBC238983F02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BDE8B-8905-4E08-94C0-399230E55A29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DFF-4D75-489A-B0D2-699FDFAC4E96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8322C87-88B4-476C-BFB4-ED73544D2876}" type="datetime8">
              <a:rPr lang="fa-IR" smtClean="0"/>
              <a:t>دسامبر 4، 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5A03D4C-33B2-4DCA-98CB-C68F4E7BFDF3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Kaveh</a:t>
            </a:r>
            <a:r>
              <a:rPr lang="en-US" dirty="0" smtClean="0"/>
              <a:t> </a:t>
            </a:r>
            <a:r>
              <a:rPr lang="en-US" dirty="0" err="1" smtClean="0"/>
              <a:t>Ramezani</a:t>
            </a:r>
            <a:r>
              <a:rPr lang="en-US" dirty="0" smtClean="0"/>
              <a:t> (kaveh.ramezani@gmail.com)</a:t>
            </a:r>
          </a:p>
          <a:p>
            <a:r>
              <a:rPr lang="en-US" dirty="0" smtClean="0"/>
              <a:t>Dsn.ce.sharif.edu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Model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656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114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Implementation details:</a:t>
            </a:r>
          </a:p>
          <a:p>
            <a:pPr marL="542925" lvl="1" algn="l" rtl="0"/>
            <a:r>
              <a:rPr lang="en-US" dirty="0" smtClean="0"/>
              <a:t>Spin-down</a:t>
            </a:r>
          </a:p>
          <a:p>
            <a:pPr marL="809625" lvl="2" indent="-180975" algn="l" rtl="0"/>
            <a:r>
              <a:rPr lang="en-US" sz="1600" dirty="0" smtClean="0"/>
              <a:t>disk status: </a:t>
            </a:r>
            <a:r>
              <a:rPr lang="en-US" sz="1600" dirty="0" err="1" smtClean="0"/>
              <a:t>DISK_SPIN_DOWN</a:t>
            </a:r>
            <a:endParaRPr lang="en-US" sz="1600" dirty="0" smtClean="0"/>
          </a:p>
          <a:p>
            <a:pPr marL="809625" lvl="2" indent="-180975" algn="l" rtl="0"/>
            <a:r>
              <a:rPr lang="en-US" sz="1600" dirty="0" smtClean="0">
                <a:solidFill>
                  <a:srgbClr val="FF0000"/>
                </a:solidFill>
              </a:rPr>
              <a:t>Add spin-down energy to </a:t>
            </a:r>
            <a:r>
              <a:rPr lang="en-US" sz="1600" dirty="0" err="1">
                <a:solidFill>
                  <a:srgbClr val="FF0000"/>
                </a:solidFill>
              </a:rPr>
              <a:t>T</a:t>
            </a:r>
            <a:r>
              <a:rPr lang="en-US" sz="1600" dirty="0" err="1" smtClean="0">
                <a:solidFill>
                  <a:srgbClr val="FF0000"/>
                </a:solidFill>
              </a:rPr>
              <a:t>otalTransEnergy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809625" lvl="2" indent="-180975" algn="l" rtl="0"/>
            <a:r>
              <a:rPr lang="en-US" sz="1600" dirty="0" smtClean="0"/>
              <a:t>Make new event and add to queue</a:t>
            </a:r>
          </a:p>
          <a:p>
            <a:pPr marL="1257300" lvl="3" algn="l" rtl="0"/>
            <a:r>
              <a:rPr lang="en-US" sz="1600" dirty="0" smtClean="0"/>
              <a:t>Type: </a:t>
            </a:r>
            <a:r>
              <a:rPr lang="en-US" sz="1600" dirty="0" err="1" smtClean="0"/>
              <a:t>SPIN_DOWN_COMP</a:t>
            </a:r>
            <a:endParaRPr lang="en-US" sz="1600" dirty="0" smtClean="0"/>
          </a:p>
          <a:p>
            <a:pPr marL="1257300" lvl="3" algn="l" rtl="0"/>
            <a:r>
              <a:rPr lang="en-US" sz="1600" dirty="0" smtClean="0"/>
              <a:t>Time: current time + spin-down time</a:t>
            </a:r>
          </a:p>
          <a:p>
            <a:pPr marL="895350" lvl="2" algn="l" rtl="0"/>
            <a:r>
              <a:rPr lang="en-US" sz="1600" dirty="0" smtClean="0"/>
              <a:t>When this event arrives</a:t>
            </a:r>
          </a:p>
          <a:p>
            <a:pPr marL="1257300" lvl="3" algn="l" rtl="0"/>
            <a:r>
              <a:rPr lang="en-US" sz="1600" dirty="0" smtClean="0"/>
              <a:t>Disk status: </a:t>
            </a:r>
            <a:r>
              <a:rPr lang="en-US" sz="1600" dirty="0" err="1" smtClean="0"/>
              <a:t>DISK_STANDBY</a:t>
            </a:r>
            <a:endParaRPr lang="en-US" sz="1600" dirty="0" smtClean="0"/>
          </a:p>
          <a:p>
            <a:pPr lvl="3" algn="l" rtl="0"/>
            <a:endParaRPr lang="en-US" sz="16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" name="Rectangle 4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7" name="Curved Connector 6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9" idx="4"/>
              <a:endCxn id="6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8135570">
              <a:off x="7268941" y="4510659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</a:rPr>
                <a:t>Spin-down</a:t>
              </a:r>
              <a:endParaRPr lang="fa-IR" sz="1200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Spin-up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urved Connector 16"/>
            <p:cNvCxnSpPr>
              <a:stCxn id="12" idx="6"/>
              <a:endCxn id="16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5" idx="4"/>
              <a:endCxn id="12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3"/>
              <a:endCxn id="15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6" idx="6"/>
              <a:endCxn id="9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urved Connector 21"/>
          <p:cNvCxnSpPr>
            <a:stCxn id="6" idx="3"/>
            <a:endCxn id="6" idx="1"/>
          </p:cNvCxnSpPr>
          <p:nvPr/>
        </p:nvCxnSpPr>
        <p:spPr>
          <a:xfrm rot="5400000" flipH="1">
            <a:off x="5056026" y="2312876"/>
            <a:ext cx="560090" cy="12700"/>
          </a:xfrm>
          <a:prstGeom prst="curvedConnector5">
            <a:avLst>
              <a:gd name="adj1" fmla="val -8503"/>
              <a:gd name="adj2" fmla="val 3823535"/>
              <a:gd name="adj3" fmla="val 983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3968" y="2146168"/>
            <a:ext cx="64012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FF6D6D"/>
                </a:solidFill>
              </a:rPr>
              <a:t>timer</a:t>
            </a:r>
            <a:endParaRPr lang="fa-IR" sz="1400" dirty="0">
              <a:solidFill>
                <a:srgbClr val="FF6D6D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89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114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Spin-up</a:t>
            </a:r>
          </a:p>
          <a:p>
            <a:pPr marL="657225" lvl="1" indent="-342900" algn="l" rtl="0">
              <a:buFont typeface="+mj-lt"/>
              <a:buAutoNum type="arabicPeriod"/>
            </a:pPr>
            <a:r>
              <a:rPr lang="en-US" dirty="0" smtClean="0"/>
              <a:t>Wakeup-Disk-Sleep</a:t>
            </a:r>
          </a:p>
          <a:p>
            <a:pPr marL="657225" lvl="1" indent="-342900" algn="l" rtl="0">
              <a:buFont typeface="+mj-lt"/>
              <a:buAutoNum type="arabicPeriod"/>
            </a:pPr>
            <a:r>
              <a:rPr lang="en-US" dirty="0" err="1" smtClean="0"/>
              <a:t>Wakeup_Disk_SpinDown</a:t>
            </a:r>
            <a:endParaRPr lang="en-US" dirty="0" smtClean="0"/>
          </a:p>
          <a:p>
            <a:pPr marL="657225" lvl="1" indent="-342900" algn="l" rtl="0">
              <a:buFont typeface="+mj-lt"/>
              <a:buAutoNum type="arabicPeriod"/>
            </a:pPr>
            <a:r>
              <a:rPr lang="en-US" dirty="0"/>
              <a:t>Wakeup-SpinUp</a:t>
            </a:r>
          </a:p>
          <a:p>
            <a:pPr marL="590550" lvl="1" indent="-276225" algn="l" rtl="0"/>
            <a:endParaRPr lang="en-US" dirty="0" smtClean="0"/>
          </a:p>
          <a:p>
            <a:pPr marL="590550" lvl="1" indent="-276225" algn="l" rtl="0"/>
            <a:endParaRPr lang="en-US" dirty="0" smtClean="0"/>
          </a:p>
          <a:p>
            <a:pPr algn="l" rtl="0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" name="Rectangle 4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7" name="Curved Connector 6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9" idx="4"/>
              <a:endCxn id="6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Spin-down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Spin-up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urved Connector 16"/>
            <p:cNvCxnSpPr>
              <a:stCxn id="12" idx="6"/>
              <a:endCxn id="16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5" idx="4"/>
              <a:endCxn id="12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3"/>
              <a:endCxn id="15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6" idx="6"/>
              <a:endCxn id="9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84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114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Spin-up</a:t>
            </a:r>
          </a:p>
          <a:p>
            <a:pPr marL="657225" lvl="1" indent="-342900" algn="l" rtl="0">
              <a:buFont typeface="+mj-lt"/>
              <a:buAutoNum type="arabicPeriod"/>
            </a:pPr>
            <a:r>
              <a:rPr lang="en-US" dirty="0" smtClean="0"/>
              <a:t>Wakeup-Disk-Sleep</a:t>
            </a:r>
          </a:p>
          <a:p>
            <a:pPr marL="990600" lvl="2" indent="-276225" algn="l" rtl="0"/>
            <a:r>
              <a:rPr lang="en-US" dirty="0" smtClean="0"/>
              <a:t>Change disk state to </a:t>
            </a:r>
            <a:r>
              <a:rPr lang="en-US" dirty="0" err="1" smtClean="0"/>
              <a:t>DISK_SPIN</a:t>
            </a:r>
            <a:r>
              <a:rPr lang="en-US" dirty="0" err="1"/>
              <a:t>_</a:t>
            </a:r>
            <a:r>
              <a:rPr lang="en-US" dirty="0" err="1" smtClean="0"/>
              <a:t>UP</a:t>
            </a:r>
            <a:endParaRPr lang="en-US" dirty="0" smtClean="0"/>
          </a:p>
          <a:p>
            <a:pPr marL="990600" lvl="2" indent="-276225" algn="l" rtl="0"/>
            <a:r>
              <a:rPr lang="en-US" dirty="0">
                <a:solidFill>
                  <a:srgbClr val="FF0000"/>
                </a:solidFill>
              </a:rPr>
              <a:t>Add spin-up energy to </a:t>
            </a:r>
            <a:r>
              <a:rPr lang="en-US" dirty="0" err="1" smtClean="0">
                <a:solidFill>
                  <a:srgbClr val="FF0000"/>
                </a:solidFill>
              </a:rPr>
              <a:t>TotalTransEnergy</a:t>
            </a:r>
            <a:endParaRPr lang="en-US" dirty="0" smtClean="0">
              <a:solidFill>
                <a:srgbClr val="FF0000"/>
              </a:solidFill>
            </a:endParaRPr>
          </a:p>
          <a:p>
            <a:pPr marL="990600" lvl="2" indent="-276225" algn="l" rtl="0"/>
            <a:r>
              <a:rPr lang="en-US" dirty="0" smtClean="0">
                <a:solidFill>
                  <a:srgbClr val="FF0000"/>
                </a:solidFill>
              </a:rPr>
              <a:t>Add sleep time to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otalSleepTime</a:t>
            </a:r>
            <a:endParaRPr lang="en-US" dirty="0">
              <a:solidFill>
                <a:srgbClr val="FF0000"/>
              </a:solidFill>
            </a:endParaRPr>
          </a:p>
          <a:p>
            <a:pPr marL="990600" lvl="2" indent="-276225" algn="l" rtl="0"/>
            <a:r>
              <a:rPr lang="en-US" dirty="0" smtClean="0"/>
              <a:t>Make new event</a:t>
            </a:r>
          </a:p>
          <a:p>
            <a:pPr marL="1447800" lvl="3" indent="-276225" algn="l" rtl="0"/>
            <a:r>
              <a:rPr lang="en-US" dirty="0" smtClean="0"/>
              <a:t>Type: </a:t>
            </a:r>
            <a:r>
              <a:rPr lang="en-US" dirty="0" err="1" smtClean="0"/>
              <a:t>SPIN_UP_COMP</a:t>
            </a:r>
            <a:endParaRPr lang="en-US" dirty="0" smtClean="0"/>
          </a:p>
          <a:p>
            <a:pPr marL="1447800" lvl="3" indent="-276225" algn="l" rtl="0"/>
            <a:r>
              <a:rPr lang="en-US" dirty="0" smtClean="0"/>
              <a:t>Time: </a:t>
            </a:r>
            <a:r>
              <a:rPr lang="en-US" dirty="0"/>
              <a:t>C</a:t>
            </a:r>
            <a:r>
              <a:rPr lang="en-US" dirty="0" smtClean="0"/>
              <a:t>urrTime+SU time</a:t>
            </a:r>
          </a:p>
          <a:p>
            <a:pPr marL="990600" lvl="2" indent="-276225" algn="l" rtl="0"/>
            <a:r>
              <a:rPr lang="en-US" dirty="0" smtClean="0"/>
              <a:t>Return delay time</a:t>
            </a:r>
          </a:p>
          <a:p>
            <a:pPr marL="1447800" lvl="3" indent="-276225" algn="l" rtl="0"/>
            <a:endParaRPr lang="en-US" dirty="0" smtClean="0"/>
          </a:p>
          <a:p>
            <a:pPr algn="l" rtl="0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" name="Rectangle 4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7" name="Curved Connector 6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9" idx="4"/>
              <a:endCxn id="6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8135570">
              <a:off x="7268941" y="4510659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Spin-down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Spin-up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urved Connector 16"/>
            <p:cNvCxnSpPr>
              <a:stCxn id="12" idx="6"/>
              <a:endCxn id="16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5" idx="4"/>
              <a:endCxn id="12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3"/>
              <a:endCxn id="15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6" idx="6"/>
              <a:endCxn id="9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53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114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Spin-up</a:t>
            </a:r>
          </a:p>
          <a:p>
            <a:pPr marL="657225" lvl="1" indent="-342900" algn="l" rtl="0">
              <a:buFont typeface="+mj-lt"/>
              <a:buAutoNum type="arabicPeriod" startAt="2"/>
            </a:pPr>
            <a:r>
              <a:rPr lang="en-US" dirty="0" err="1" smtClean="0"/>
              <a:t>Wakeup_Disk_SpinDown</a:t>
            </a:r>
            <a:endParaRPr lang="en-US" dirty="0" smtClean="0"/>
          </a:p>
          <a:p>
            <a:pPr marL="800100" lvl="2" indent="-180975" algn="l" rtl="0"/>
            <a:r>
              <a:rPr lang="en-US" dirty="0" smtClean="0"/>
              <a:t>Change disk mode directly to </a:t>
            </a:r>
            <a:r>
              <a:rPr lang="en-US" dirty="0" err="1" smtClean="0"/>
              <a:t>DISK_SPINUP</a:t>
            </a:r>
            <a:endParaRPr lang="en-US" dirty="0" smtClean="0"/>
          </a:p>
          <a:p>
            <a:pPr marL="704850" lvl="2" indent="-95250" algn="l" rtl="0"/>
            <a:r>
              <a:rPr lang="en-US" dirty="0" smtClean="0">
                <a:solidFill>
                  <a:srgbClr val="FF0000"/>
                </a:solidFill>
              </a:rPr>
              <a:t>Add spin-up energy to </a:t>
            </a:r>
            <a:r>
              <a:rPr lang="en-US" dirty="0" err="1" smtClean="0">
                <a:solidFill>
                  <a:srgbClr val="FF0000"/>
                </a:solidFill>
              </a:rPr>
              <a:t>TotalTransEnergy</a:t>
            </a:r>
            <a:endParaRPr lang="en-US" dirty="0" smtClean="0">
              <a:solidFill>
                <a:srgbClr val="FF0000"/>
              </a:solidFill>
            </a:endParaRPr>
          </a:p>
          <a:p>
            <a:pPr marL="800100" lvl="2" indent="-180975" algn="l" rtl="0"/>
            <a:r>
              <a:rPr lang="en-US" dirty="0" smtClean="0"/>
              <a:t>Make </a:t>
            </a:r>
            <a:r>
              <a:rPr lang="en-US" dirty="0"/>
              <a:t>new event</a:t>
            </a:r>
          </a:p>
          <a:p>
            <a:pPr marL="1162050" lvl="3" indent="-95250" algn="l" rtl="0"/>
            <a:r>
              <a:rPr lang="en-US" dirty="0" smtClean="0"/>
              <a:t>Type: </a:t>
            </a:r>
            <a:r>
              <a:rPr lang="en-US" dirty="0" err="1" smtClean="0"/>
              <a:t>SPIN_UP_COMP</a:t>
            </a:r>
            <a:endParaRPr lang="en-US" dirty="0"/>
          </a:p>
          <a:p>
            <a:pPr marL="1162050" lvl="3" indent="-95250" algn="l" rtl="0"/>
            <a:r>
              <a:rPr lang="en-US" dirty="0"/>
              <a:t>Time: S-D-Com +  spin-up-time</a:t>
            </a:r>
          </a:p>
          <a:p>
            <a:pPr marL="704850" lvl="2" indent="-95250" algn="l" rtl="0"/>
            <a:r>
              <a:rPr lang="en-US" dirty="0" smtClean="0"/>
              <a:t>Return </a:t>
            </a:r>
            <a:r>
              <a:rPr lang="en-US" dirty="0" err="1" smtClean="0"/>
              <a:t>spin_up_time</a:t>
            </a:r>
            <a:r>
              <a:rPr lang="en-US" dirty="0" smtClean="0"/>
              <a:t> as delay</a:t>
            </a:r>
          </a:p>
          <a:p>
            <a:pPr algn="l" rtl="0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" name="Rectangle 4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7" name="Curved Connector 6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9" idx="4"/>
              <a:endCxn id="6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2497" y="3789040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</a:rPr>
                <a:t>Spin-down</a:t>
              </a:r>
              <a:endParaRPr lang="fa-IR" sz="1200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Spin-up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urved Connector 16"/>
            <p:cNvCxnSpPr>
              <a:stCxn id="12" idx="6"/>
              <a:endCxn id="16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5" idx="4"/>
              <a:endCxn id="12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3"/>
              <a:endCxn id="15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6" idx="6"/>
              <a:endCxn id="9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>
            <a:stCxn id="15" idx="6"/>
            <a:endCxn id="16" idx="2"/>
          </p:cNvCxnSpPr>
          <p:nvPr/>
        </p:nvCxnSpPr>
        <p:spPr>
          <a:xfrm>
            <a:off x="6286280" y="4095040"/>
            <a:ext cx="950016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89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114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Spin-up</a:t>
            </a:r>
          </a:p>
          <a:p>
            <a:pPr marL="590550" lvl="1" indent="-276225" algn="l" rtl="0"/>
            <a:r>
              <a:rPr lang="en-US" dirty="0" smtClean="0"/>
              <a:t>Wakeup-Disk-SpinUp</a:t>
            </a:r>
          </a:p>
          <a:p>
            <a:pPr marL="990600" lvl="2" indent="-276225" algn="l" rtl="0"/>
            <a:r>
              <a:rPr lang="en-US" dirty="0" smtClean="0"/>
              <a:t>Return delay</a:t>
            </a:r>
          </a:p>
          <a:p>
            <a:pPr marL="990600" lvl="2" indent="-276225" algn="l" rtl="0"/>
            <a:r>
              <a:rPr lang="en-US" dirty="0" smtClean="0"/>
              <a:t>Delay=</a:t>
            </a:r>
            <a:r>
              <a:rPr lang="en-US" dirty="0" err="1" smtClean="0"/>
              <a:t>SU_Com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currtime</a:t>
            </a:r>
            <a:endParaRPr lang="en-US" dirty="0" smtClean="0"/>
          </a:p>
          <a:p>
            <a:pPr algn="l" rtl="0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" name="Rectangle 4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7" name="Curved Connector 6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9" idx="4"/>
              <a:endCxn id="6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8135570">
              <a:off x="7950246" y="3472258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Spin-down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</a:rPr>
                <a:t>Spin-up</a:t>
              </a:r>
              <a:endParaRPr lang="fa-IR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Curved Connector 16"/>
            <p:cNvCxnSpPr>
              <a:stCxn id="12" idx="6"/>
              <a:endCxn id="16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5" idx="4"/>
              <a:endCxn id="12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3"/>
              <a:endCxn id="15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6" idx="6"/>
              <a:endCxn id="9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84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Important challenge</a:t>
            </a:r>
            <a:r>
              <a:rPr lang="en-US" dirty="0"/>
              <a:t>: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	When </a:t>
            </a:r>
            <a:r>
              <a:rPr lang="en-US" dirty="0"/>
              <a:t>to </a:t>
            </a:r>
            <a:r>
              <a:rPr lang="en-US" dirty="0" smtClean="0"/>
              <a:t>call spin-up </a:t>
            </a:r>
            <a:r>
              <a:rPr lang="en-US" dirty="0"/>
              <a:t>functions?</a:t>
            </a:r>
            <a:endParaRPr lang="en-US" dirty="0" smtClean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dirty="0" smtClean="0"/>
              <a:t>in bus delay calculation function</a:t>
            </a:r>
            <a:r>
              <a:rPr lang="en-US" sz="1400" dirty="0" smtClean="0"/>
              <a:t>(Add spin-up/down overhead time to bus delay)</a:t>
            </a:r>
            <a:r>
              <a:rPr lang="en-US" dirty="0" smtClean="0"/>
              <a:t>?</a:t>
            </a:r>
          </a:p>
          <a:p>
            <a:pPr lvl="2" algn="l" rtl="0"/>
            <a:r>
              <a:rPr lang="en-US" dirty="0" smtClean="0">
                <a:solidFill>
                  <a:srgbClr val="FF0000"/>
                </a:solidFill>
              </a:rPr>
              <a:t>Problems:</a:t>
            </a:r>
          </a:p>
          <a:p>
            <a:pPr lvl="3" algn="l" rtl="0"/>
            <a:r>
              <a:rPr lang="en-US" dirty="0" smtClean="0">
                <a:solidFill>
                  <a:srgbClr val="FF0000"/>
                </a:solidFill>
              </a:rPr>
              <a:t>Inaccurate rotational latency</a:t>
            </a:r>
          </a:p>
          <a:p>
            <a:pPr lvl="3" algn="l" rtl="0"/>
            <a:r>
              <a:rPr lang="en-US" dirty="0" smtClean="0">
                <a:solidFill>
                  <a:srgbClr val="FF0000"/>
                </a:solidFill>
              </a:rPr>
              <a:t>Neglect internal buffer hit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dirty="0" smtClean="0"/>
              <a:t>When i/o request arrives?</a:t>
            </a:r>
          </a:p>
          <a:p>
            <a:pPr lvl="2" algn="l" rtl="0"/>
            <a:r>
              <a:rPr lang="en-US" dirty="0" smtClean="0"/>
              <a:t>Discard current 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endParaRPr lang="en-US" dirty="0"/>
          </a:p>
          <a:p>
            <a:pPr lvl="2" algn="l" rtl="0"/>
            <a:r>
              <a:rPr lang="en-US" dirty="0" smtClean="0"/>
              <a:t>Make a new i/o </a:t>
            </a:r>
            <a:r>
              <a:rPr lang="en-US" dirty="0" err="1" smtClean="0"/>
              <a:t>req</a:t>
            </a:r>
            <a:r>
              <a:rPr lang="en-US" dirty="0" smtClean="0"/>
              <a:t>-event </a:t>
            </a:r>
          </a:p>
          <a:p>
            <a:pPr lvl="3" algn="l" rtl="0"/>
            <a:r>
              <a:rPr lang="en-US" dirty="0" smtClean="0"/>
              <a:t>time= previous </a:t>
            </a:r>
            <a:r>
              <a:rPr lang="en-US" dirty="0" err="1" smtClean="0"/>
              <a:t>req</a:t>
            </a:r>
            <a:r>
              <a:rPr lang="en-US" dirty="0" smtClean="0"/>
              <a:t>-event time + delay</a:t>
            </a:r>
          </a:p>
          <a:p>
            <a:pPr lvl="2" algn="l" rtl="0"/>
            <a:r>
              <a:rPr lang="en-US" dirty="0" smtClean="0">
                <a:solidFill>
                  <a:srgbClr val="FF0000"/>
                </a:solidFill>
              </a:rPr>
              <a:t>Problem: neglect internal buffer hit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dirty="0" smtClean="0"/>
              <a:t>After buffer miss and Before access phase( before initiate seek function)</a:t>
            </a:r>
          </a:p>
          <a:p>
            <a:pPr marL="914400" lvl="2" indent="0" algn="l" rtl="0">
              <a:buNone/>
            </a:pPr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548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consumption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Energy </a:t>
            </a:r>
            <a:r>
              <a:rPr lang="en-US" dirty="0"/>
              <a:t>calculation </a:t>
            </a:r>
            <a:r>
              <a:rPr lang="en-US" dirty="0" smtClean="0"/>
              <a:t>methodology</a:t>
            </a:r>
          </a:p>
          <a:p>
            <a:pPr lvl="1" algn="l" rtl="0"/>
            <a:r>
              <a:rPr lang="en-US" dirty="0" smtClean="0"/>
              <a:t>Estimate time of each state</a:t>
            </a:r>
          </a:p>
          <a:p>
            <a:pPr lvl="1" algn="l" rtl="0"/>
            <a:r>
              <a:rPr lang="en-US" dirty="0" smtClean="0"/>
              <a:t>Each state energy consumption= state total time * state power</a:t>
            </a:r>
          </a:p>
          <a:p>
            <a:pPr lvl="1" algn="l" rtl="0"/>
            <a:r>
              <a:rPr lang="en-US" dirty="0" smtClean="0"/>
              <a:t>States:</a:t>
            </a:r>
          </a:p>
          <a:p>
            <a:pPr lvl="2" algn="l" rtl="0"/>
            <a:r>
              <a:rPr lang="en-US" dirty="0" smtClean="0"/>
              <a:t>Sleep </a:t>
            </a:r>
          </a:p>
          <a:p>
            <a:pPr lvl="2"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Spin down</a:t>
            </a:r>
          </a:p>
          <a:p>
            <a:pPr lvl="2"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Spin up</a:t>
            </a:r>
          </a:p>
          <a:p>
            <a:pPr lvl="2" algn="l" rtl="0"/>
            <a:r>
              <a:rPr lang="en-US" dirty="0" smtClean="0"/>
              <a:t>Active</a:t>
            </a:r>
          </a:p>
          <a:p>
            <a:pPr lvl="2" algn="l" rtl="0"/>
            <a:r>
              <a:rPr lang="en-US" dirty="0" smtClean="0"/>
              <a:t>idle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8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consumption Measurement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Active state:</a:t>
            </a:r>
          </a:p>
          <a:p>
            <a:pPr lvl="1" algn="l" rtl="0"/>
            <a:r>
              <a:rPr lang="en-US" dirty="0" smtClean="0"/>
              <a:t>Disksim active models.</a:t>
            </a:r>
          </a:p>
          <a:p>
            <a:pPr marL="1200150" lvl="2" indent="-342900" algn="l" rtl="0">
              <a:buFont typeface="+mj-lt"/>
              <a:buAutoNum type="arabicPeriod"/>
            </a:pPr>
            <a:r>
              <a:rPr lang="en-US" dirty="0" smtClean="0"/>
              <a:t>Constant mode</a:t>
            </a:r>
          </a:p>
          <a:p>
            <a:pPr marL="1200150" lvl="2" indent="-342900" algn="l" rtl="0">
              <a:buFont typeface="+mj-lt"/>
              <a:buAutoNum type="arabicPeriod"/>
            </a:pPr>
            <a:r>
              <a:rPr lang="en-US" dirty="0" smtClean="0"/>
              <a:t>Accurate mode</a:t>
            </a:r>
          </a:p>
          <a:p>
            <a:pPr lvl="3" algn="l" rtl="0"/>
            <a:r>
              <a:rPr lang="en-US" dirty="0" smtClean="0"/>
              <a:t>contains three stages:</a:t>
            </a:r>
          </a:p>
          <a:p>
            <a:pPr marL="2114550" lvl="4" indent="-342900" algn="l" rtl="0">
              <a:buFont typeface="+mj-lt"/>
              <a:buAutoNum type="arabicPeriod"/>
            </a:pPr>
            <a:r>
              <a:rPr lang="en-US" dirty="0" smtClean="0"/>
              <a:t>Seek</a:t>
            </a:r>
          </a:p>
          <a:p>
            <a:pPr marL="2114550" lvl="4" indent="-342900" algn="l" rtl="0">
              <a:buFont typeface="+mj-lt"/>
              <a:buAutoNum type="arabicPeriod"/>
            </a:pPr>
            <a:r>
              <a:rPr lang="en-US" dirty="0" smtClean="0"/>
              <a:t>Rotational latency</a:t>
            </a:r>
          </a:p>
          <a:p>
            <a:pPr marL="2114550" lvl="4" indent="-342900" algn="l" rtl="0">
              <a:buFont typeface="+mj-lt"/>
              <a:buAutoNum type="arabicPeriod"/>
            </a:pPr>
            <a:r>
              <a:rPr lang="en-US" dirty="0" err="1" smtClean="0"/>
              <a:t>xfer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26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consumption Measurement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Active state: 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dirty="0" smtClean="0"/>
              <a:t>Seek</a:t>
            </a:r>
          </a:p>
          <a:p>
            <a:pPr lvl="2" algn="l" rtl="0"/>
            <a:r>
              <a:rPr lang="en-US" dirty="0" smtClean="0"/>
              <a:t>Seek time =Max (</a:t>
            </a:r>
            <a:r>
              <a:rPr lang="en-US" dirty="0" err="1" smtClean="0"/>
              <a:t>HeadSwitchTime</a:t>
            </a:r>
            <a:r>
              <a:rPr lang="en-US" dirty="0" smtClean="0"/>
              <a:t> 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SeekTime</a:t>
            </a:r>
            <a:r>
              <a:rPr lang="en-US" dirty="0" smtClean="0"/>
              <a:t>) + Write </a:t>
            </a:r>
            <a:r>
              <a:rPr lang="en-US" dirty="0" err="1" smtClean="0"/>
              <a:t>SettleTime</a:t>
            </a: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80144"/>
            <a:ext cx="1851660" cy="228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5252669" y="3108573"/>
            <a:ext cx="2232000" cy="2232000"/>
            <a:chOff x="3419872" y="3140968"/>
            <a:chExt cx="2232000" cy="2232000"/>
          </a:xfrm>
        </p:grpSpPr>
        <p:sp>
          <p:nvSpPr>
            <p:cNvPr id="4" name="Oval 3"/>
            <p:cNvSpPr/>
            <p:nvPr/>
          </p:nvSpPr>
          <p:spPr>
            <a:xfrm>
              <a:off x="3419872" y="3140968"/>
              <a:ext cx="2232000" cy="2232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Oval 9"/>
            <p:cNvSpPr/>
            <p:nvPr/>
          </p:nvSpPr>
          <p:spPr>
            <a:xfrm>
              <a:off x="3545872" y="3266968"/>
              <a:ext cx="1980000" cy="19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" name="Oval 10"/>
            <p:cNvSpPr/>
            <p:nvPr/>
          </p:nvSpPr>
          <p:spPr>
            <a:xfrm>
              <a:off x="3671872" y="3392968"/>
              <a:ext cx="1728000" cy="1728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2" name="Oval 11"/>
            <p:cNvSpPr/>
            <p:nvPr/>
          </p:nvSpPr>
          <p:spPr>
            <a:xfrm>
              <a:off x="3797872" y="3518968"/>
              <a:ext cx="1476000" cy="1476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3" name="Oval 12"/>
            <p:cNvSpPr/>
            <p:nvPr/>
          </p:nvSpPr>
          <p:spPr>
            <a:xfrm>
              <a:off x="3923872" y="3644968"/>
              <a:ext cx="1224000" cy="12240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4" name="Oval 13"/>
            <p:cNvSpPr/>
            <p:nvPr/>
          </p:nvSpPr>
          <p:spPr>
            <a:xfrm>
              <a:off x="4049872" y="3770968"/>
              <a:ext cx="972000" cy="9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5" name="Oval 14"/>
            <p:cNvSpPr/>
            <p:nvPr/>
          </p:nvSpPr>
          <p:spPr>
            <a:xfrm>
              <a:off x="4175872" y="3896968"/>
              <a:ext cx="720000" cy="720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6" name="Oval 15"/>
            <p:cNvSpPr/>
            <p:nvPr/>
          </p:nvSpPr>
          <p:spPr>
            <a:xfrm>
              <a:off x="4301872" y="4022968"/>
              <a:ext cx="468000" cy="468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47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consumption Measurement</a:t>
            </a:r>
            <a:br>
              <a:rPr lang="en-US" dirty="0"/>
            </a:b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 smtClean="0"/>
                  <a:t>Active state: </a:t>
                </a:r>
              </a:p>
              <a:p>
                <a:pPr marL="1200150" lvl="2" indent="-342900" algn="l" rtl="0">
                  <a:buFont typeface="+mj-lt"/>
                  <a:buAutoNum type="arabicPeriod" startAt="2"/>
                </a:pPr>
                <a:r>
                  <a:rPr lang="en-US" dirty="0" smtClean="0"/>
                  <a:t>Rotational latency</a:t>
                </a:r>
              </a:p>
              <a:p>
                <a:pPr marL="1657350" lvl="3" indent="-342900" algn="l" rtl="0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𝐶𝑢𝑟𝑟𝑡𝑖𝑚𝑒</m:t>
                    </m:r>
                    <m:r>
                      <a:rPr lang="en-US" sz="1600" i="1" dirty="0" smtClean="0">
                        <a:latin typeface="Cambria Math"/>
                      </a:rPr>
                      <m:t> = </m:t>
                    </m:r>
                    <m:r>
                      <a:rPr lang="en-US" sz="1600" i="1" dirty="0" err="1" smtClean="0">
                        <a:latin typeface="Cambria Math"/>
                      </a:rPr>
                      <m:t>𝑠𝑖𝑚𝑡𝑖𝑚𝑒</m:t>
                    </m:r>
                    <m:r>
                      <a:rPr lang="en-US" sz="1600" i="1" dirty="0" smtClean="0">
                        <a:latin typeface="Cambria Math"/>
                      </a:rPr>
                      <m:t> + </m:t>
                    </m:r>
                    <m:r>
                      <a:rPr lang="en-US" sz="1600" i="1" dirty="0" err="1" smtClean="0">
                        <a:latin typeface="Cambria Math"/>
                      </a:rPr>
                      <m:t>𝑠𝑒𝑒𝑘𝑡𝑖𝑚𝑒</m:t>
                    </m:r>
                  </m:oMath>
                </a14:m>
                <a:endParaRPr lang="en-US" sz="1600" dirty="0" smtClean="0"/>
              </a:p>
              <a:p>
                <a:pPr marL="1657350" lvl="3" indent="-342900" algn="l" rtl="0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= </m:t>
                    </m:r>
                    <m:r>
                      <a:rPr lang="en-US" sz="1600" i="1" dirty="0" err="1" smtClean="0">
                        <a:solidFill>
                          <a:srgbClr val="C00000"/>
                        </a:solidFill>
                        <a:latin typeface="Cambria Math"/>
                      </a:rPr>
                      <m:t>𝑐𝑢𝑟𝑟𝑡𝑖𝑚𝑒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(</m:t>
                    </m:r>
                    <m:r>
                      <a:rPr lang="en-US" sz="1600" i="1" dirty="0" err="1" smtClean="0">
                        <a:solidFill>
                          <a:srgbClr val="C00000"/>
                        </a:solidFill>
                        <a:latin typeface="Cambria Math"/>
                      </a:rPr>
                      <m:t>𝑃𝑜𝑤𝑒𝑟𝑀𝑎𝑛𝐸𝑓𝑓𝑒𝑐𝑡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600" dirty="0" smtClean="0">
                  <a:solidFill>
                    <a:srgbClr val="C00000"/>
                  </a:solidFill>
                </a:endParaRPr>
              </a:p>
              <a:p>
                <a:pPr marL="1657350" lvl="3" indent="-342900" algn="l" rtl="0"/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𝑃𝑜𝑤𝑒𝑟𝑀𝑎𝑛𝐸𝑓𝑓𝑒𝑐𝑡</m:t>
                    </m:r>
                    <m:r>
                      <a:rPr lang="en-US" sz="1400" i="1" dirty="0" smtClean="0">
                        <a:latin typeface="Cambria Math"/>
                      </a:rPr>
                      <m:t>=−½</m:t>
                    </m:r>
                    <m:d>
                      <m:dPr>
                        <m:ctrlPr>
                          <a:rPr lang="en-US" sz="1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 dirty="0" err="1" smtClean="0">
                            <a:latin typeface="Cambria Math"/>
                          </a:rPr>
                          <m:t>𝑇𝑟𝑎𝑛𝑠𝑇𝑖𝑚𝑒</m:t>
                        </m:r>
                      </m:e>
                    </m:d>
                    <m:r>
                      <a:rPr lang="en-US" sz="1400" b="0" i="1" dirty="0" smtClean="0">
                        <a:latin typeface="Cambria Math"/>
                      </a:rPr>
                      <m:t>+</m:t>
                    </m:r>
                    <m:r>
                      <a:rPr lang="en-US" sz="1400" i="1" dirty="0" smtClean="0">
                        <a:latin typeface="Cambria Math"/>
                      </a:rPr>
                      <m:t> </m:t>
                    </m:r>
                    <m:r>
                      <a:rPr lang="en-US" sz="1400" i="1" dirty="0" err="1" smtClean="0">
                        <a:latin typeface="Cambria Math"/>
                      </a:rPr>
                      <m:t>𝑇𝑟𝑎𝑛𝑠𝑇𝑖𝑚𝑒</m:t>
                    </m:r>
                    <m:r>
                      <a:rPr lang="en-US" sz="1400" b="0" i="1" dirty="0" smtClean="0">
                        <a:latin typeface="Cambria Math"/>
                      </a:rPr>
                      <m:t>+</m:t>
                    </m:r>
                    <m:r>
                      <a:rPr lang="en-US" sz="1400" i="1" dirty="0" smtClean="0">
                        <a:latin typeface="Cambria Math"/>
                      </a:rPr>
                      <m:t> </m:t>
                    </m:r>
                    <m:r>
                      <a:rPr lang="en-US" sz="1400" i="1" dirty="0" err="1" smtClean="0">
                        <a:latin typeface="Cambria Math"/>
                      </a:rPr>
                      <m:t>𝑠𝑡𝑎𝑛𝑑𝑏𝑦𝑇𝑖𝑚𝑒</m:t>
                    </m:r>
                    <m:r>
                      <a:rPr lang="en-US" sz="1400" i="1" dirty="0" smtClean="0">
                        <a:latin typeface="Cambria Math"/>
                      </a:rPr>
                      <m:t>  </m:t>
                    </m:r>
                  </m:oMath>
                </a14:m>
                <a:endParaRPr lang="en-US" sz="1400" dirty="0" smtClean="0"/>
              </a:p>
              <a:p>
                <a:pPr marL="1657350" lvl="3" indent="-342900" algn="l" rtl="0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𝐵𝑃𝑇</m:t>
                    </m:r>
                    <m:r>
                      <a:rPr lang="en-US" sz="1600" i="1" dirty="0" smtClean="0">
                        <a:latin typeface="Cambria Math"/>
                      </a:rPr>
                      <m:t>= </m:t>
                    </m:r>
                    <m:r>
                      <a:rPr lang="en-US" sz="1600" i="1" dirty="0" smtClean="0">
                        <a:latin typeface="Cambria Math"/>
                      </a:rPr>
                      <m:t>𝑅𝑒𝑠</m:t>
                    </m:r>
                    <m:r>
                      <a:rPr lang="en-US" sz="1600" i="1" dirty="0" smtClean="0">
                        <a:latin typeface="Cambria Math"/>
                      </a:rPr>
                      <m:t> =</m:t>
                    </m:r>
                    <m:r>
                      <a:rPr lang="en-US" sz="1600" i="1" dirty="0" smtClean="0">
                        <a:latin typeface="Cambria Math"/>
                      </a:rPr>
                      <m:t>𝑠</m:t>
                    </m:r>
                    <m:r>
                      <a:rPr lang="en-US" sz="1600" i="1" dirty="0" smtClean="0">
                        <a:latin typeface="Cambria Math"/>
                      </a:rPr>
                      <m:t> %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i="1" dirty="0" err="1" smtClean="0">
                        <a:latin typeface="Cambria Math"/>
                      </a:rPr>
                      <m:t>𝑅𝑜𝑡𝑎𝑡𝑒𝑇𝑖𝑚𝑒</m:t>
                    </m:r>
                  </m:oMath>
                </a14:m>
                <a:endParaRPr lang="en-US" sz="1600" dirty="0" smtClean="0"/>
              </a:p>
              <a:p>
                <a:pPr marL="1657350" lvl="3" indent="-342900" algn="l" rtl="0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𝐴𝑃𝑇</m:t>
                    </m:r>
                    <m:r>
                      <a:rPr lang="en-US" sz="1600" i="1" dirty="0" smtClean="0">
                        <a:latin typeface="Cambria Math"/>
                      </a:rPr>
                      <m:t> = </m:t>
                    </m:r>
                    <m:d>
                      <m:dPr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i="1" dirty="0" err="1" smtClean="0">
                                <a:latin typeface="Cambria Math"/>
                              </a:rPr>
                              <m:t>𝐹𝑖𝑟𝑠𝑡𝑆𝑒𝑐𝑡𝑜𝑟𝑁𝑢𝑚</m:t>
                            </m:r>
                          </m:num>
                          <m:den>
                            <m:r>
                              <a:rPr lang="en-US" sz="1600" i="1" dirty="0" err="1" smtClean="0">
                                <a:latin typeface="Cambria Math"/>
                              </a:rPr>
                              <m:t>𝑇𝑟𝑎𝑐𝑘𝑆𝑒𝑐𝑡𝑜𝑟𝑠</m:t>
                            </m:r>
                          </m:den>
                        </m:f>
                      </m:e>
                    </m:d>
                    <m:r>
                      <a:rPr lang="en-US" sz="1600" i="1" dirty="0" smtClean="0">
                        <a:latin typeface="Cambria Math"/>
                      </a:rPr>
                      <m:t>∗ </m:t>
                    </m:r>
                    <m:r>
                      <a:rPr lang="en-US" sz="1600" i="1" dirty="0" err="1" smtClean="0">
                        <a:latin typeface="Cambria Math"/>
                      </a:rPr>
                      <m:t>𝑅𝑜𝑡𝑎𝑡𝑒𝑇𝑖𝑚𝑒</m:t>
                    </m:r>
                  </m:oMath>
                </a14:m>
                <a:endParaRPr lang="en-US" sz="1600" dirty="0" smtClean="0"/>
              </a:p>
              <a:p>
                <a:pPr marL="1657350" lvl="3" indent="-342900" algn="l" rtl="0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𝑅𝑜𝑡𝑎𝑡𝑖𝑜𝑛𝑎𝑙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1600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𝑙𝑎𝑡𝑎𝑛𝑐𝑦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=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𝐴𝑃𝑇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− </m:t>
                    </m:r>
                    <m:r>
                      <a:rPr lang="en-US" sz="1600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𝐵𝑃𝑇</m:t>
                    </m:r>
                  </m:oMath>
                </a14:m>
                <a:endParaRPr lang="en-US" sz="16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08" t="-29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516216" y="3483232"/>
            <a:ext cx="2376264" cy="2394040"/>
            <a:chOff x="6516216" y="3483232"/>
            <a:chExt cx="2376264" cy="2394040"/>
          </a:xfrm>
        </p:grpSpPr>
        <p:sp>
          <p:nvSpPr>
            <p:cNvPr id="4" name="Donut 3"/>
            <p:cNvSpPr/>
            <p:nvPr/>
          </p:nvSpPr>
          <p:spPr>
            <a:xfrm>
              <a:off x="6516216" y="3483232"/>
              <a:ext cx="2376264" cy="2376264"/>
            </a:xfrm>
            <a:prstGeom prst="donut">
              <a:avLst>
                <a:gd name="adj" fmla="val 3582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>
                <a:solidFill>
                  <a:schemeClr val="tx1"/>
                </a:solidFill>
              </a:endParaRPr>
            </a:p>
          </p:txBody>
        </p:sp>
        <p:sp>
          <p:nvSpPr>
            <p:cNvPr id="5" name="Donut 4"/>
            <p:cNvSpPr/>
            <p:nvPr/>
          </p:nvSpPr>
          <p:spPr>
            <a:xfrm>
              <a:off x="6840348" y="3843272"/>
              <a:ext cx="1728000" cy="1692000"/>
            </a:xfrm>
            <a:prstGeom prst="donut">
              <a:avLst>
                <a:gd name="adj" fmla="val 787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>
              <a:endCxn id="4" idx="6"/>
            </p:cNvCxnSpPr>
            <p:nvPr/>
          </p:nvCxnSpPr>
          <p:spPr>
            <a:xfrm flipV="1">
              <a:off x="8028384" y="4671364"/>
              <a:ext cx="864096" cy="179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105339" y="4635360"/>
              <a:ext cx="643125" cy="2616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100" dirty="0" smtClean="0"/>
                <a:t>0 sector</a:t>
              </a:r>
              <a:endParaRPr lang="fa-IR" sz="1100" dirty="0"/>
            </a:p>
          </p:txBody>
        </p:sp>
        <p:cxnSp>
          <p:nvCxnSpPr>
            <p:cNvPr id="8" name="Straight Connector 7"/>
            <p:cNvCxnSpPr>
              <a:endCxn id="4" idx="1"/>
            </p:cNvCxnSpPr>
            <p:nvPr/>
          </p:nvCxnSpPr>
          <p:spPr>
            <a:xfrm flipH="1" flipV="1">
              <a:off x="6864212" y="3831228"/>
              <a:ext cx="588108" cy="5881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endCxn id="4" idx="4"/>
            </p:cNvCxnSpPr>
            <p:nvPr/>
          </p:nvCxnSpPr>
          <p:spPr>
            <a:xfrm>
              <a:off x="7704348" y="4995400"/>
              <a:ext cx="0" cy="86409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049646" y="3895061"/>
              <a:ext cx="402674" cy="2616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100" dirty="0" err="1" smtClean="0"/>
                <a:t>BPT</a:t>
              </a:r>
              <a:endParaRPr lang="fa-IR" sz="1100" dirty="0"/>
            </a:p>
          </p:txBody>
        </p:sp>
        <p:sp>
          <p:nvSpPr>
            <p:cNvPr id="11" name="Pie 10"/>
            <p:cNvSpPr/>
            <p:nvPr/>
          </p:nvSpPr>
          <p:spPr>
            <a:xfrm>
              <a:off x="6516216" y="3501272"/>
              <a:ext cx="2376000" cy="2376000"/>
            </a:xfrm>
            <a:prstGeom prst="pie">
              <a:avLst>
                <a:gd name="adj1" fmla="val 3321179"/>
                <a:gd name="adj2" fmla="val 5318572"/>
              </a:avLst>
            </a:prstGeom>
            <a:solidFill>
              <a:schemeClr val="accent4">
                <a:alpha val="58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08304" y="5396772"/>
              <a:ext cx="429220" cy="27699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200" dirty="0" smtClean="0"/>
                <a:t>APT</a:t>
              </a:r>
              <a:endParaRPr lang="fa-IR" sz="1200" dirty="0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47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Needs for energy reduction schemes in storage systems: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dirty="0" smtClean="0"/>
              <a:t>Power management strategies</a:t>
            </a:r>
          </a:p>
          <a:p>
            <a:pPr lvl="2" algn="l" rtl="0"/>
            <a:r>
              <a:rPr lang="en-US" dirty="0" smtClean="0"/>
              <a:t>Switch to lower power modes in idle prides.</a:t>
            </a:r>
          </a:p>
          <a:p>
            <a:pPr lvl="3" algn="l" rtl="0"/>
            <a:r>
              <a:rPr lang="en-US" dirty="0" smtClean="0"/>
              <a:t>Lower rotation speed (in multispeed disks)</a:t>
            </a:r>
          </a:p>
          <a:p>
            <a:pPr lvl="3" algn="l" rtl="0"/>
            <a:r>
              <a:rPr lang="en-US" dirty="0" smtClean="0"/>
              <a:t>Head unload (some Toshiba disks)</a:t>
            </a:r>
          </a:p>
          <a:p>
            <a:pPr lvl="3" algn="l" rtl="0"/>
            <a:r>
              <a:rPr lang="en-US" dirty="0" smtClean="0"/>
              <a:t>Standby</a:t>
            </a:r>
          </a:p>
          <a:p>
            <a:pPr lvl="3" algn="l" rtl="0"/>
            <a:r>
              <a:rPr lang="en-US" dirty="0" smtClean="0"/>
              <a:t>Sleep </a:t>
            </a: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2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consumption Measurement</a:t>
            </a:r>
            <a:br>
              <a:rPr lang="en-US" dirty="0"/>
            </a:b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 smtClean="0"/>
                  <a:t>Active state: </a:t>
                </a:r>
              </a:p>
              <a:p>
                <a:pPr marL="1200150" lvl="2" indent="-342900" algn="l" rtl="0">
                  <a:lnSpc>
                    <a:spcPct val="150000"/>
                  </a:lnSpc>
                  <a:buFont typeface="+mj-lt"/>
                  <a:buAutoNum type="arabicPeriod" startAt="3"/>
                </a:pPr>
                <a:r>
                  <a:rPr lang="en-US" dirty="0" err="1" smtClean="0"/>
                  <a:t>Xfer</a:t>
                </a:r>
                <a:endParaRPr lang="en-US" dirty="0" smtClean="0"/>
              </a:p>
              <a:p>
                <a:pPr marL="857250" lvl="2" indent="0" algn="l" rtl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𝑋𝑓𝑒𝑟</m:t>
                      </m:r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𝑡𝑖𝑚𝑒</m:t>
                      </m:r>
                      <m:r>
                        <a:rPr lang="en-US" i="1" dirty="0" smtClean="0">
                          <a:latin typeface="Cambria Math"/>
                        </a:rPr>
                        <m:t>= </m:t>
                      </m:r>
                      <m:r>
                        <a:rPr lang="en-US" i="1" dirty="0" err="1" smtClean="0">
                          <a:latin typeface="Cambria Math"/>
                        </a:rPr>
                        <m:t>𝑟𝑒𝑞</m:t>
                      </m:r>
                      <m:r>
                        <a:rPr lang="en-US" i="1" dirty="0" err="1" smtClean="0">
                          <a:latin typeface="Cambria Math"/>
                        </a:rPr>
                        <m:t>_</m:t>
                      </m:r>
                      <m:r>
                        <a:rPr lang="en-US" b="0" i="1" dirty="0" smtClean="0">
                          <a:latin typeface="Cambria Math"/>
                        </a:rPr>
                        <m:t>𝑠𝑖𝑧𝑒</m:t>
                      </m:r>
                      <m:r>
                        <a:rPr lang="en-US" i="1" dirty="0" smtClean="0">
                          <a:latin typeface="Cambria Math"/>
                        </a:rPr>
                        <m:t>/ </m:t>
                      </m:r>
                      <m:r>
                        <a:rPr lang="en-US" i="1" dirty="0" smtClean="0">
                          <a:latin typeface="Cambria Math"/>
                        </a:rPr>
                        <m:t>𝑠𝑒𝑐𝑡𝑜𝑟𝑠</m:t>
                      </m:r>
                      <m:r>
                        <a:rPr lang="en-US" i="1" dirty="0" smtClean="0">
                          <a:latin typeface="Cambria Math"/>
                        </a:rPr>
                        <m:t> ∗ </m:t>
                      </m:r>
                      <m:r>
                        <a:rPr lang="en-US" i="1" dirty="0" err="1">
                          <a:latin typeface="Cambria Math"/>
                        </a:rPr>
                        <m:t>𝑅</m:t>
                      </m:r>
                      <m:r>
                        <a:rPr lang="en-US" i="1" dirty="0" err="1" smtClean="0">
                          <a:latin typeface="Cambria Math"/>
                        </a:rPr>
                        <m:t>𝑜𝑡𝑎𝑡𝑒𝑡𝑇𝑚𝑒</m:t>
                      </m:r>
                    </m:oMath>
                  </m:oMathPara>
                </a14:m>
                <a:endParaRPr lang="en-US" dirty="0" smtClean="0"/>
              </a:p>
              <a:p>
                <a:pPr marL="857250" lvl="2" indent="0" algn="l" rtl="0">
                  <a:buNone/>
                </a:pPr>
                <a:endParaRPr lang="fa-I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08" t="-29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127956" y="3429000"/>
            <a:ext cx="2376264" cy="2376264"/>
            <a:chOff x="6516216" y="3149856"/>
            <a:chExt cx="2376264" cy="2376264"/>
          </a:xfrm>
        </p:grpSpPr>
        <p:sp>
          <p:nvSpPr>
            <p:cNvPr id="4" name="Donut 3"/>
            <p:cNvSpPr/>
            <p:nvPr/>
          </p:nvSpPr>
          <p:spPr>
            <a:xfrm>
              <a:off x="6516216" y="3149856"/>
              <a:ext cx="2376264" cy="2376264"/>
            </a:xfrm>
            <a:prstGeom prst="donut">
              <a:avLst>
                <a:gd name="adj" fmla="val 3582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>
                <a:solidFill>
                  <a:schemeClr val="tx1"/>
                </a:solidFill>
              </a:endParaRPr>
            </a:p>
          </p:txBody>
        </p:sp>
        <p:sp>
          <p:nvSpPr>
            <p:cNvPr id="5" name="Donut 4"/>
            <p:cNvSpPr/>
            <p:nvPr/>
          </p:nvSpPr>
          <p:spPr>
            <a:xfrm>
              <a:off x="6840348" y="3473988"/>
              <a:ext cx="1728000" cy="1728000"/>
            </a:xfrm>
            <a:prstGeom prst="donut">
              <a:avLst>
                <a:gd name="adj" fmla="val 7874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V="1">
              <a:off x="8028384" y="4329034"/>
              <a:ext cx="864096" cy="179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8138870" y="4103494"/>
              <a:ext cx="643125" cy="2616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100" dirty="0" smtClean="0"/>
                <a:t>0 sector</a:t>
              </a:r>
              <a:endParaRPr lang="fa-IR" sz="1100" dirty="0"/>
            </a:p>
          </p:txBody>
        </p:sp>
        <p:sp>
          <p:nvSpPr>
            <p:cNvPr id="11" name="Pie 10"/>
            <p:cNvSpPr/>
            <p:nvPr/>
          </p:nvSpPr>
          <p:spPr>
            <a:xfrm>
              <a:off x="6516348" y="3149988"/>
              <a:ext cx="2376000" cy="2376000"/>
            </a:xfrm>
            <a:prstGeom prst="pie">
              <a:avLst>
                <a:gd name="adj1" fmla="val 3321179"/>
                <a:gd name="adj2" fmla="val 5318572"/>
              </a:avLst>
            </a:prstGeom>
            <a:solidFill>
              <a:schemeClr val="accent4">
                <a:alpha val="58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53797" y="3429000"/>
            <a:ext cx="2376264" cy="2376264"/>
            <a:chOff x="6653797" y="3429000"/>
            <a:chExt cx="2376264" cy="2376264"/>
          </a:xfrm>
        </p:grpSpPr>
        <p:sp>
          <p:nvSpPr>
            <p:cNvPr id="13" name="Donut 12"/>
            <p:cNvSpPr/>
            <p:nvPr/>
          </p:nvSpPr>
          <p:spPr>
            <a:xfrm>
              <a:off x="6653797" y="3429000"/>
              <a:ext cx="2376264" cy="2376264"/>
            </a:xfrm>
            <a:prstGeom prst="donut">
              <a:avLst>
                <a:gd name="adj" fmla="val 3582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>
                <a:solidFill>
                  <a:schemeClr val="tx1"/>
                </a:solidFill>
              </a:endParaRPr>
            </a:p>
          </p:txBody>
        </p:sp>
        <p:sp>
          <p:nvSpPr>
            <p:cNvPr id="14" name="Donut 13"/>
            <p:cNvSpPr/>
            <p:nvPr/>
          </p:nvSpPr>
          <p:spPr>
            <a:xfrm>
              <a:off x="6977929" y="3753132"/>
              <a:ext cx="1728000" cy="1728000"/>
            </a:xfrm>
            <a:prstGeom prst="donut">
              <a:avLst>
                <a:gd name="adj" fmla="val 7874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  <p:sp>
          <p:nvSpPr>
            <p:cNvPr id="19" name="Donut 18"/>
            <p:cNvSpPr/>
            <p:nvPr/>
          </p:nvSpPr>
          <p:spPr>
            <a:xfrm>
              <a:off x="6851929" y="3618178"/>
              <a:ext cx="1980000" cy="1980000"/>
            </a:xfrm>
            <a:prstGeom prst="donut">
              <a:avLst>
                <a:gd name="adj" fmla="val 6167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  <p:sp>
          <p:nvSpPr>
            <p:cNvPr id="18" name="Pie 17"/>
            <p:cNvSpPr/>
            <p:nvPr/>
          </p:nvSpPr>
          <p:spPr>
            <a:xfrm>
              <a:off x="6653929" y="3429132"/>
              <a:ext cx="2376000" cy="2376000"/>
            </a:xfrm>
            <a:prstGeom prst="pie">
              <a:avLst>
                <a:gd name="adj1" fmla="val 19518413"/>
                <a:gd name="adj2" fmla="val 1399599"/>
              </a:avLst>
            </a:prstGeom>
            <a:solidFill>
              <a:schemeClr val="accent4">
                <a:alpha val="58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998031" y="4407717"/>
              <a:ext cx="595035" cy="2616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sector 0</a:t>
              </a:r>
              <a:endParaRPr lang="fa-IR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8165965" y="4608178"/>
              <a:ext cx="864096" cy="1790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175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consumption </a:t>
            </a:r>
            <a:r>
              <a:rPr lang="en-US" dirty="0" smtClean="0"/>
              <a:t>Measurement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Idle state: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Add distance between two requests to Total Idle Time variable</a:t>
            </a:r>
          </a:p>
          <a:p>
            <a:pPr lvl="2" algn="l" rtl="0">
              <a:lnSpc>
                <a:spcPct val="150000"/>
              </a:lnSpc>
            </a:pPr>
            <a:r>
              <a:rPr lang="en-US" dirty="0" smtClean="0"/>
              <a:t>Idle time = </a:t>
            </a:r>
            <a:r>
              <a:rPr lang="en-US" dirty="0" err="1" smtClean="0"/>
              <a:t>EndSimTime</a:t>
            </a:r>
            <a:r>
              <a:rPr lang="en-US" dirty="0" smtClean="0"/>
              <a:t> - (</a:t>
            </a:r>
            <a:r>
              <a:rPr lang="en-US" dirty="0" err="1" smtClean="0"/>
              <a:t>TotalActiveTime</a:t>
            </a:r>
            <a:r>
              <a:rPr lang="en-US" dirty="0" smtClean="0"/>
              <a:t> + </a:t>
            </a:r>
            <a:r>
              <a:rPr lang="en-US" dirty="0" err="1" smtClean="0"/>
              <a:t>TotalSleepTime</a:t>
            </a:r>
            <a:r>
              <a:rPr lang="en-US" dirty="0" smtClean="0"/>
              <a:t> + </a:t>
            </a:r>
            <a:r>
              <a:rPr lang="en-US" dirty="0" err="1" smtClean="0"/>
              <a:t>TransTime</a:t>
            </a:r>
            <a:r>
              <a:rPr lang="en-US" dirty="0" smtClean="0"/>
              <a:t>)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26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Simple example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9600" y="1618456"/>
                <a:ext cx="7924800" cy="4114800"/>
              </a:xfrm>
            </p:spPr>
            <p:txBody>
              <a:bodyPr>
                <a:normAutofit/>
              </a:bodyPr>
              <a:lstStyle/>
              <a:p>
                <a:pPr algn="l" rtl="0"/>
                <a:endParaRPr lang="en-US" dirty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:endParaRPr lang="en-US" dirty="0" smtClean="0"/>
              </a:p>
              <a:p>
                <a:pPr marL="0" indent="0" algn="l" rtl="0">
                  <a:buNone/>
                </a:pPr>
                <a:endParaRPr lang="en-US" sz="2800" dirty="0" smtClean="0"/>
              </a:p>
              <a:p>
                <a:pPr marL="0" indent="0" algn="l" rtl="0">
                  <a:buNone/>
                </a:pPr>
                <a:endParaRPr lang="en-US" sz="2800" dirty="0" smtClean="0"/>
              </a:p>
              <a:p>
                <a:pPr marL="0" indent="0" algn="l" rtl="0">
                  <a:buNone/>
                </a:pPr>
                <a:r>
                  <a:rPr lang="en-US" sz="1400" dirty="0"/>
                  <a:t>	</a:t>
                </a:r>
                <a:r>
                  <a:rPr lang="en-US" sz="1400" dirty="0" smtClean="0"/>
                  <a:t>							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𝑇𝑜𝑡𝑎𝑙</m:t>
                    </m:r>
                    <m:r>
                      <a:rPr lang="en-US" sz="1400" i="1" dirty="0" smtClean="0">
                        <a:latin typeface="Cambria Math"/>
                      </a:rPr>
                      <m:t> </m:t>
                    </m:r>
                    <m:r>
                      <a:rPr lang="en-US" sz="1400" i="1" dirty="0" smtClean="0">
                        <a:latin typeface="Cambria Math"/>
                      </a:rPr>
                      <m:t>𝑒𝑛𝑒𝑟𝑔𝑦</m:t>
                    </m:r>
                    <m:r>
                      <a:rPr lang="en-US" sz="1400" i="1" dirty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 dirty="0" smtClean="0">
                            <a:latin typeface="Cambria Math"/>
                          </a:rPr>
                          <m:t>5500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∗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sz="1400" b="0" i="1" dirty="0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1400" i="1" dirty="0" smtClean="0">
                        <a:latin typeface="Cambria Math"/>
                      </a:rPr>
                      <m:t>+</m:t>
                    </m:r>
                    <m:r>
                      <a:rPr lang="en-US" sz="1400" b="0" i="1" dirty="0" smtClean="0">
                        <a:latin typeface="Cambria Math"/>
                      </a:rPr>
                      <m:t>13</m:t>
                    </m:r>
                    <m:r>
                      <a:rPr lang="en-US" sz="1400" i="1" dirty="0" smtClean="0">
                        <a:latin typeface="Cambria Math"/>
                      </a:rPr>
                      <m:t> +</m:t>
                    </m:r>
                    <m:r>
                      <a:rPr lang="en-US" sz="1400" b="0" i="1" dirty="0" smtClean="0">
                        <a:latin typeface="Cambria Math"/>
                      </a:rPr>
                      <m:t>(</m:t>
                    </m:r>
                    <m:r>
                      <a:rPr lang="en-US" sz="1400" i="1" dirty="0" smtClean="0">
                        <a:latin typeface="Cambria Math"/>
                      </a:rPr>
                      <m:t>2000</m:t>
                    </m:r>
                    <m:r>
                      <a:rPr lang="en-US" sz="1400" i="1" dirty="0" smtClean="0">
                        <a:latin typeface="Cambria Math"/>
                      </a:rPr>
                      <m:t>∗</m:t>
                    </m:r>
                    <m:r>
                      <a:rPr lang="en-US" sz="1400" b="0" i="1" dirty="0" smtClean="0">
                        <a:latin typeface="Cambria Math"/>
                      </a:rPr>
                      <m:t>2</m:t>
                    </m:r>
                    <m:r>
                      <a:rPr lang="en-US" sz="1400" b="0" i="1" dirty="0" smtClean="0">
                        <a:latin typeface="Cambria Math"/>
                      </a:rPr>
                      <m:t>.</m:t>
                    </m:r>
                    <m:r>
                      <a:rPr lang="en-US" sz="1400" b="0" i="1" dirty="0" smtClean="0">
                        <a:latin typeface="Cambria Math"/>
                      </a:rPr>
                      <m:t>5</m:t>
                    </m:r>
                    <m:r>
                      <a:rPr lang="en-US" sz="1400" b="0" i="1" dirty="0" smtClean="0">
                        <a:latin typeface="Cambria Math"/>
                      </a:rPr>
                      <m:t>) +</m:t>
                    </m:r>
                    <m:r>
                      <a:rPr lang="en-US" sz="1400" i="1" dirty="0">
                        <a:latin typeface="Cambria Math"/>
                      </a:rPr>
                      <m:t>135</m:t>
                    </m:r>
                    <m:r>
                      <a:rPr lang="en-US" sz="1400" i="1" dirty="0">
                        <a:latin typeface="Cambria Math"/>
                      </a:rPr>
                      <m:t>+</m:t>
                    </m:r>
                    <m:r>
                      <a:rPr lang="en-US" sz="1400" i="1" dirty="0" smtClean="0">
                        <a:latin typeface="Cambria Math"/>
                      </a:rPr>
                      <m:t>𝑎𝑐𝑡𝑖𝑣𝑒</m:t>
                    </m:r>
                    <m:r>
                      <a:rPr lang="en-US" sz="1400" i="1" dirty="0" smtClean="0">
                        <a:latin typeface="Cambria Math"/>
                      </a:rPr>
                      <m:t> </m:t>
                    </m:r>
                    <m:r>
                      <a:rPr lang="en-US" sz="1400" i="1" dirty="0" smtClean="0">
                        <a:latin typeface="Cambria Math"/>
                      </a:rPr>
                      <m:t>𝑡𝑖𝑚𝑒</m:t>
                    </m:r>
                  </m:oMath>
                </a14:m>
                <a:endParaRPr lang="en-US" sz="2800" dirty="0" smtClean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9600" y="1618456"/>
                <a:ext cx="7924800" cy="4114800"/>
              </a:xfrm>
              <a:blipFill rotWithShape="1">
                <a:blip r:embed="rId2"/>
                <a:stretch>
                  <a:fillRect l="-1538" t="-29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91964"/>
              </p:ext>
            </p:extLst>
          </p:nvPr>
        </p:nvGraphicFramePr>
        <p:xfrm>
          <a:off x="529275" y="2276872"/>
          <a:ext cx="3816000" cy="720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0000"/>
                <a:gridCol w="828000"/>
                <a:gridCol w="900000"/>
                <a:gridCol w="900000"/>
                <a:gridCol w="648000"/>
              </a:tblGrid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R/W</a:t>
                      </a:r>
                      <a:endParaRPr lang="fa-I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/>
                        <a:t>Req_size</a:t>
                      </a:r>
                      <a:endParaRPr lang="fa-I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/>
                        <a:t>Bck_num</a:t>
                      </a:r>
                      <a:endParaRPr lang="fa-I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err="1" smtClean="0"/>
                        <a:t>Dev_num</a:t>
                      </a:r>
                      <a:endParaRPr lang="fa-I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Time</a:t>
                      </a:r>
                      <a:endParaRPr lang="fa-IR" sz="1400" b="1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20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70000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0</a:t>
                      </a:r>
                      <a:endParaRPr lang="fa-I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9000</a:t>
                      </a:r>
                      <a:endParaRPr lang="fa-IR" sz="1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95536" y="4079480"/>
            <a:ext cx="53285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3635896" y="3935464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3347864" y="4151488"/>
            <a:ext cx="713657" cy="41549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050" dirty="0" err="1" smtClean="0"/>
              <a:t>Req_time</a:t>
            </a:r>
            <a:endParaRPr lang="en-US" sz="1050" dirty="0" smtClean="0"/>
          </a:p>
          <a:p>
            <a:pPr algn="ctr"/>
            <a:r>
              <a:rPr lang="en-US" sz="1050" dirty="0" smtClean="0"/>
              <a:t>=9000</a:t>
            </a:r>
            <a:endParaRPr lang="fa-IR" sz="1050" dirty="0"/>
          </a:p>
        </p:txBody>
      </p:sp>
      <p:sp>
        <p:nvSpPr>
          <p:cNvPr id="9" name="Oval 8"/>
          <p:cNvSpPr/>
          <p:nvPr/>
        </p:nvSpPr>
        <p:spPr>
          <a:xfrm>
            <a:off x="395536" y="400747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Oval 12"/>
          <p:cNvSpPr/>
          <p:nvPr/>
        </p:nvSpPr>
        <p:spPr>
          <a:xfrm>
            <a:off x="611560" y="400747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" name="Oval 13"/>
          <p:cNvSpPr/>
          <p:nvPr/>
        </p:nvSpPr>
        <p:spPr>
          <a:xfrm>
            <a:off x="827584" y="400747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Oval 14"/>
          <p:cNvSpPr/>
          <p:nvPr/>
        </p:nvSpPr>
        <p:spPr>
          <a:xfrm>
            <a:off x="1691680" y="400747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Oval 15"/>
          <p:cNvSpPr/>
          <p:nvPr/>
        </p:nvSpPr>
        <p:spPr>
          <a:xfrm>
            <a:off x="1871700" y="400747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Oval 16"/>
          <p:cNvSpPr/>
          <p:nvPr/>
        </p:nvSpPr>
        <p:spPr>
          <a:xfrm>
            <a:off x="2773723" y="400747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8" name="Left Brace 17"/>
          <p:cNvSpPr/>
          <p:nvPr/>
        </p:nvSpPr>
        <p:spPr>
          <a:xfrm rot="5400000">
            <a:off x="1007604" y="2980164"/>
            <a:ext cx="288032" cy="1512168"/>
          </a:xfrm>
          <a:prstGeom prst="leftBrace">
            <a:avLst>
              <a:gd name="adj1" fmla="val 36168"/>
              <a:gd name="adj2" fmla="val 51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TextBox 18"/>
          <p:cNvSpPr txBox="1"/>
          <p:nvPr/>
        </p:nvSpPr>
        <p:spPr>
          <a:xfrm>
            <a:off x="1712657" y="4162521"/>
            <a:ext cx="627095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smtClean="0"/>
              <a:t>t=5500</a:t>
            </a:r>
            <a:endParaRPr lang="fa-IR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1560" y="3313814"/>
            <a:ext cx="1071127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100" dirty="0" smtClean="0"/>
              <a:t>Idle Time=5500</a:t>
            </a:r>
            <a:endParaRPr lang="fa-IR" sz="1100" dirty="0"/>
          </a:p>
        </p:txBody>
      </p:sp>
      <p:sp>
        <p:nvSpPr>
          <p:cNvPr id="21" name="Left Brace 20"/>
          <p:cNvSpPr/>
          <p:nvPr/>
        </p:nvSpPr>
        <p:spPr>
          <a:xfrm rot="5400000">
            <a:off x="2216895" y="3311289"/>
            <a:ext cx="288032" cy="897632"/>
          </a:xfrm>
          <a:prstGeom prst="leftBrace">
            <a:avLst>
              <a:gd name="adj1" fmla="val 36168"/>
              <a:gd name="adj2" fmla="val 51786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TextBox 22"/>
          <p:cNvSpPr txBox="1"/>
          <p:nvPr/>
        </p:nvSpPr>
        <p:spPr>
          <a:xfrm>
            <a:off x="1835696" y="3313814"/>
            <a:ext cx="1051891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100" dirty="0" err="1" smtClean="0"/>
              <a:t>SD_TIme</a:t>
            </a:r>
            <a:r>
              <a:rPr lang="en-US" sz="1100" dirty="0" smtClean="0"/>
              <a:t>=1500</a:t>
            </a:r>
            <a:endParaRPr lang="fa-IR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480700" y="4141304"/>
            <a:ext cx="651140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smtClean="0"/>
              <a:t>T=7000</a:t>
            </a:r>
            <a:endParaRPr lang="fa-IR" sz="1200" dirty="0"/>
          </a:p>
        </p:txBody>
      </p:sp>
      <p:sp>
        <p:nvSpPr>
          <p:cNvPr id="25" name="Left Brace 24"/>
          <p:cNvSpPr/>
          <p:nvPr/>
        </p:nvSpPr>
        <p:spPr>
          <a:xfrm rot="5400000">
            <a:off x="3125642" y="3294003"/>
            <a:ext cx="288032" cy="897632"/>
          </a:xfrm>
          <a:prstGeom prst="leftBrace">
            <a:avLst>
              <a:gd name="adj1" fmla="val 36168"/>
              <a:gd name="adj2" fmla="val 51786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57251" y="3313814"/>
            <a:ext cx="822661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100" dirty="0" smtClean="0"/>
              <a:t>Sleep:2000</a:t>
            </a:r>
            <a:endParaRPr lang="fa-IR" dirty="0"/>
          </a:p>
        </p:txBody>
      </p:sp>
      <p:sp>
        <p:nvSpPr>
          <p:cNvPr id="27" name="Oval 26"/>
          <p:cNvSpPr/>
          <p:nvPr/>
        </p:nvSpPr>
        <p:spPr>
          <a:xfrm>
            <a:off x="5004048" y="400747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Left Brace 27"/>
          <p:cNvSpPr/>
          <p:nvPr/>
        </p:nvSpPr>
        <p:spPr>
          <a:xfrm rot="5400000">
            <a:off x="4229962" y="3053366"/>
            <a:ext cx="288032" cy="1332148"/>
          </a:xfrm>
          <a:prstGeom prst="leftBrace">
            <a:avLst>
              <a:gd name="adj1" fmla="val 36168"/>
              <a:gd name="adj2" fmla="val 51786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TextBox 28"/>
          <p:cNvSpPr txBox="1"/>
          <p:nvPr/>
        </p:nvSpPr>
        <p:spPr>
          <a:xfrm>
            <a:off x="3804807" y="3313004"/>
            <a:ext cx="1127233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100" dirty="0" err="1" smtClean="0"/>
              <a:t>SU_TIme</a:t>
            </a:r>
            <a:r>
              <a:rPr lang="en-US" sz="1100" dirty="0" smtClean="0"/>
              <a:t>=10900</a:t>
            </a:r>
            <a:endParaRPr lang="fa-IR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942188" y="3212976"/>
            <a:ext cx="6063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200" dirty="0" smtClean="0"/>
              <a:t>Active </a:t>
            </a:r>
          </a:p>
          <a:p>
            <a:pPr algn="ctr"/>
            <a:r>
              <a:rPr lang="en-US" sz="1200" dirty="0" smtClean="0"/>
              <a:t>time</a:t>
            </a:r>
            <a:endParaRPr lang="fa-IR" sz="1200" dirty="0"/>
          </a:p>
        </p:txBody>
      </p:sp>
      <p:sp>
        <p:nvSpPr>
          <p:cNvPr id="31" name="Left Brace 30"/>
          <p:cNvSpPr/>
          <p:nvPr/>
        </p:nvSpPr>
        <p:spPr>
          <a:xfrm rot="5400000">
            <a:off x="5121697" y="3534448"/>
            <a:ext cx="247366" cy="410656"/>
          </a:xfrm>
          <a:prstGeom prst="leftBrace">
            <a:avLst>
              <a:gd name="adj1" fmla="val 16768"/>
              <a:gd name="adj2" fmla="val 53929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rgbClr val="FF0000"/>
              </a:solidFill>
            </a:endParaRPr>
          </a:p>
        </p:txBody>
      </p:sp>
      <p:graphicFrame>
        <p:nvGraphicFramePr>
          <p:cNvPr id="1024" name="Table 10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2045"/>
              </p:ext>
            </p:extLst>
          </p:nvPr>
        </p:nvGraphicFramePr>
        <p:xfrm>
          <a:off x="6372200" y="1247940"/>
          <a:ext cx="2232248" cy="3053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96602"/>
                <a:gridCol w="123564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power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type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10.2w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Idle power</a:t>
                      </a:r>
                      <a:endParaRPr lang="fa-I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13.5w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Active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Power</a:t>
                      </a:r>
                      <a:endParaRPr lang="fa-I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13j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SpinDown energy</a:t>
                      </a:r>
                      <a:endParaRPr lang="fa-I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135j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SpinUp energy</a:t>
                      </a:r>
                      <a:endParaRPr lang="fa-I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2.5w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Sleep power</a:t>
                      </a:r>
                      <a:endParaRPr lang="fa-I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1500ms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SpinDown time</a:t>
                      </a:r>
                      <a:endParaRPr lang="fa-I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10900ms</a:t>
                      </a:r>
                      <a:endParaRPr lang="fa-I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SpinUp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time</a:t>
                      </a:r>
                      <a:endParaRPr lang="fa-I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635935" y="4141304"/>
            <a:ext cx="729687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smtClean="0"/>
              <a:t>T=19900</a:t>
            </a:r>
            <a:endParaRPr lang="fa-IR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08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3" grpId="0"/>
      <p:bldP spid="24" grpId="0"/>
      <p:bldP spid="25" grpId="0" animBg="1"/>
      <p:bldP spid="22" grpId="0"/>
      <p:bldP spid="27" grpId="0" animBg="1"/>
      <p:bldP spid="28" grpId="0" animBg="1"/>
      <p:bldP spid="29" grpId="0"/>
      <p:bldP spid="26" grpId="0"/>
      <p:bldP spid="31" grpId="0" animBg="1"/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 example</a:t>
            </a:r>
            <a:r>
              <a:rPr lang="en-US" dirty="0"/>
              <a:t>: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algn="l" rtl="0"/>
                <a:r>
                  <a:rPr lang="en-US" dirty="0" smtClean="0"/>
                  <a:t>Active time: </a:t>
                </a:r>
              </a:p>
              <a:p>
                <a:pPr lvl="1" algn="l" rtl="0"/>
                <a:r>
                  <a:rPr lang="en-US" dirty="0" smtClean="0"/>
                  <a:t>Seek time:</a:t>
                </a: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𝑆𝑒𝑒𝑘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</a:rPr>
                      <m:t>𝑡𝑖𝑚𝑒</m:t>
                    </m:r>
                    <m:r>
                      <a:rPr lang="en-US" sz="1600" i="1" dirty="0" smtClean="0">
                        <a:latin typeface="Cambria Math"/>
                      </a:rPr>
                      <m:t> =</m:t>
                    </m:r>
                    <m:r>
                      <a:rPr lang="en-US" sz="1600" b="0" i="1" dirty="0" smtClean="0">
                        <a:latin typeface="Cambria Math"/>
                      </a:rPr>
                      <m:t>𝑚𝑎𝑥</m:t>
                    </m:r>
                    <m:r>
                      <a:rPr lang="en-US" sz="1600" i="1" dirty="0" smtClean="0">
                        <a:latin typeface="Cambria Math"/>
                      </a:rPr>
                      <m:t>(</m:t>
                    </m:r>
                    <m:r>
                      <a:rPr lang="en-US" sz="1600" i="1" dirty="0" smtClean="0">
                        <a:latin typeface="Cambria Math"/>
                      </a:rPr>
                      <m:t>𝑠𝑒𝑒𝑘</m:t>
                    </m:r>
                    <m:d>
                      <m:dPr>
                        <m:begChr m:val="["/>
                        <m:endChr m:val="]"/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/>
                          </a:rPr>
                          <m:t>𝑑𝑖𝑠𝑡</m:t>
                        </m:r>
                      </m:e>
                    </m:d>
                    <m:r>
                      <a:rPr lang="en-US" sz="1600" b="0" i="1" dirty="0" smtClean="0">
                        <a:latin typeface="Cambria Math"/>
                      </a:rPr>
                      <m:t>,</m:t>
                    </m:r>
                    <m:r>
                      <a:rPr lang="en-US" sz="1600" i="1" dirty="0" smtClean="0">
                        <a:latin typeface="Cambria Math"/>
                      </a:rPr>
                      <m:t>𝐻𝑒𝑎𝑑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</a:rPr>
                      <m:t>𝑠𝑤𝑖𝑡𝑐</m:t>
                    </m:r>
                    <m:r>
                      <a:rPr lang="en-US" sz="1600" i="1" dirty="0" smtClean="0">
                        <a:latin typeface="Cambria Math"/>
                      </a:rPr>
                      <m:t>h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</a:rPr>
                      <m:t>𝑡𝑖𝑚𝑒</m:t>
                    </m:r>
                    <m:r>
                      <a:rPr lang="en-US" sz="1600" b="0" i="1" dirty="0" smtClean="0">
                        <a:latin typeface="Cambria Math"/>
                      </a:rPr>
                      <m:t>)</m:t>
                    </m:r>
                    <m:r>
                      <a:rPr lang="en-US" sz="1600" i="1" dirty="0" smtClean="0">
                        <a:latin typeface="Cambria Math"/>
                      </a:rPr>
                      <m:t> +</m:t>
                    </m:r>
                    <m:r>
                      <a:rPr lang="en-US" sz="1600" b="0" i="1" dirty="0" smtClean="0">
                        <a:latin typeface="Cambria Math"/>
                      </a:rPr>
                      <m:t>𝑤𝑟𝑖𝑡𝑒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</a:rPr>
                      <m:t>𝑠𝑒𝑡𝑡𝑙𝑒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</a:rPr>
                      <m:t>𝑡𝑖𝑚𝑒</m:t>
                    </m:r>
                  </m:oMath>
                </a14:m>
                <a:endParaRPr lang="en-US" sz="1600" dirty="0" smtClean="0"/>
              </a:p>
              <a:p>
                <a:pPr lvl="2" algn="l" rtl="0"/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 dirty="0" smtClean="0">
                            <a:latin typeface="Cambria Math"/>
                          </a:rPr>
                          <m:t>𝐵𝑙𝑘𝑛𝑢𝑚𝑏𝑒𝑟</m:t>
                        </m:r>
                      </m:num>
                      <m:den>
                        <m:r>
                          <a:rPr lang="en-US" sz="1600" i="1" dirty="0">
                            <a:latin typeface="Cambria Math"/>
                          </a:rPr>
                          <m:t>𝑠𝑒𝑘𝑡𝑜𝑟𝑠</m:t>
                        </m:r>
                        <m:r>
                          <a:rPr lang="en-US" sz="1600" i="1" dirty="0">
                            <a:latin typeface="Cambria Math"/>
                          </a:rPr>
                          <m:t>_</m:t>
                        </m:r>
                        <m:r>
                          <a:rPr lang="en-US" sz="1600" i="1" dirty="0">
                            <a:latin typeface="Cambria Math"/>
                          </a:rPr>
                          <m:t>𝑖𝑛</m:t>
                        </m:r>
                        <m:r>
                          <a:rPr lang="en-US" sz="1600" i="1" dirty="0">
                            <a:latin typeface="Cambria Math"/>
                          </a:rPr>
                          <m:t>_</m:t>
                        </m:r>
                        <m:r>
                          <a:rPr lang="en-US" sz="1600" i="1" dirty="0">
                            <a:latin typeface="Cambria Math"/>
                          </a:rPr>
                          <m:t>𝑡𝑟𝑎𝑐𝑘</m:t>
                        </m:r>
                      </m:den>
                    </m:f>
                    <m:r>
                      <a:rPr lang="en-US" sz="160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i="1" dirty="0" smtClean="0">
                            <a:latin typeface="Cambria Math"/>
                          </a:rPr>
                          <m:t>70000</m:t>
                        </m:r>
                      </m:num>
                      <m:den>
                        <m:r>
                          <a:rPr lang="en-US" sz="1600" i="1" dirty="0" smtClean="0">
                            <a:latin typeface="Cambria Math"/>
                          </a:rPr>
                          <m:t>334</m:t>
                        </m:r>
                      </m:den>
                    </m:f>
                    <m:r>
                      <a:rPr lang="en-US" sz="1600" i="1" dirty="0" smtClean="0">
                        <a:latin typeface="Cambria Math"/>
                      </a:rPr>
                      <m:t>=</m:t>
                    </m:r>
                    <m:r>
                      <a:rPr lang="en-US" sz="1600" i="1" dirty="0" smtClean="0">
                        <a:latin typeface="Cambria Math"/>
                      </a:rPr>
                      <m:t>209</m:t>
                    </m:r>
                    <m:r>
                      <a:rPr lang="en-US" sz="1600" i="1" dirty="0" smtClean="0">
                        <a:latin typeface="Cambria Math"/>
                      </a:rPr>
                      <m:t>.</m:t>
                    </m:r>
                    <m:r>
                      <a:rPr lang="en-US" sz="1600" i="1" dirty="0" smtClean="0">
                        <a:latin typeface="Cambria Math"/>
                      </a:rPr>
                      <m:t>5</m:t>
                    </m:r>
                  </m:oMath>
                </a14:m>
                <a:endParaRPr lang="en-US" sz="1600" dirty="0" smtClean="0"/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𝐶𝑢𝑟𝑟𝑒𝑛𝑡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𝑡𝑟𝑎𝑐𝑘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: 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210</m:t>
                    </m:r>
                  </m:oMath>
                </a14:m>
                <a:endParaRPr lang="en-US" sz="1600" dirty="0" smtClean="0">
                  <a:solidFill>
                    <a:srgbClr val="C00000"/>
                  </a:solidFill>
                  <a:sym typeface="Wingdings" pitchFamily="2" charset="2"/>
                </a:endParaRPr>
              </a:p>
              <a:p>
                <a:pPr lvl="2" algn="l" rtl="0"/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1600" i="1" dirty="0" smtClean="0">
                            <a:latin typeface="Cambria Math"/>
                            <a:sym typeface="Wingdings" pitchFamily="2" charset="2"/>
                          </a:rPr>
                          <m:t>210</m:t>
                        </m:r>
                      </m:num>
                      <m:den>
                        <m:r>
                          <a:rPr lang="en-US" sz="1600" i="1" dirty="0" err="1" smtClean="0">
                            <a:latin typeface="Cambria Math"/>
                            <a:sym typeface="Wingdings" pitchFamily="2" charset="2"/>
                          </a:rPr>
                          <m:t>𝑠𝑢𝑟𝑓𝑛𝑢𝑚</m:t>
                        </m:r>
                      </m:den>
                    </m:f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=</m:t>
                    </m:r>
                    <m:f>
                      <m:fPr>
                        <m:ctrlPr>
                          <a:rPr lang="en-US" sz="1600" i="1" dirty="0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sz="1600" i="1" dirty="0" smtClean="0">
                            <a:latin typeface="Cambria Math"/>
                            <a:sym typeface="Wingdings" pitchFamily="2" charset="2"/>
                          </a:rPr>
                          <m:t>210</m:t>
                        </m:r>
                      </m:num>
                      <m:den>
                        <m:r>
                          <a:rPr lang="en-US" sz="1600" i="1" dirty="0" smtClean="0">
                            <a:latin typeface="Cambria Math"/>
                            <a:sym typeface="Wingdings" pitchFamily="2" charset="2"/>
                          </a:rPr>
                          <m:t>6</m:t>
                        </m:r>
                      </m:den>
                    </m:f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 = 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35</m:t>
                    </m:r>
                  </m:oMath>
                </a14:m>
                <a:endParaRPr lang="en-US" sz="1600" dirty="0" smtClean="0">
                  <a:sym typeface="Wingdings" pitchFamily="2" charset="2"/>
                </a:endParaRP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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𝑐𝑦𝑙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: 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35</m:t>
                    </m:r>
                    <m:r>
                      <a:rPr lang="en-US" sz="1600" b="0" i="0" dirty="0" smtClean="0">
                        <a:latin typeface="Cambria Math"/>
                        <a:sym typeface="Wingdings" pitchFamily="2" charset="2"/>
                      </a:rPr>
                      <m:t>→</m:t>
                    </m:r>
                  </m:oMath>
                </a14:m>
                <a:r>
                  <a:rPr lang="en-US" sz="1600" dirty="0" smtClean="0">
                    <a:sym typeface="Wingdings" pitchFamily="2" charset="2"/>
                  </a:rPr>
                  <a:t>   </a:t>
                </a:r>
                <a:r>
                  <a:rPr lang="en-US" sz="1600" dirty="0" err="1" smtClean="0">
                    <a:solidFill>
                      <a:srgbClr val="C00000"/>
                    </a:solidFill>
                    <a:sym typeface="Wingdings" pitchFamily="2" charset="2"/>
                  </a:rPr>
                  <a:t>Distancet</a:t>
                </a:r>
                <a:r>
                  <a:rPr lang="en-US" sz="1600" dirty="0" smtClean="0">
                    <a:solidFill>
                      <a:srgbClr val="C00000"/>
                    </a:solidFill>
                    <a:sym typeface="Wingdings" pitchFamily="2" charset="2"/>
                  </a:rPr>
                  <a:t>=34</a:t>
                </a: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𝑅𝑒𝑞𝑢𝑒𝑠𝑡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𝑡𝑦𝑝𝑒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: </m:t>
                    </m:r>
                    <m:r>
                      <a:rPr lang="en-US" sz="1600" i="1" dirty="0" err="1" smtClean="0">
                        <a:latin typeface="Cambria Math"/>
                        <a:sym typeface="Wingdings" pitchFamily="2" charset="2"/>
                      </a:rPr>
                      <m:t>𝑟𝑒𝑎𝑑</m:t>
                    </m:r>
                    <m:r>
                      <a:rPr lang="en-US" sz="1600" i="1" dirty="0" err="1" smtClean="0">
                        <a:latin typeface="Cambria Math"/>
                        <a:sym typeface="Wingdings" pitchFamily="2" charset="2"/>
                      </a:rPr>
                      <m:t></m:t>
                    </m:r>
                    <m:r>
                      <a:rPr lang="en-US" sz="1600" i="1" dirty="0" err="1" smtClean="0">
                        <a:latin typeface="Cambria Math"/>
                        <a:sym typeface="Wingdings" pitchFamily="2" charset="2"/>
                      </a:rPr>
                      <m:t>𝑠𝑒𝑒𝑘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𝑡𝑖𝑚𝑒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m:rPr>
                        <m:sty m:val="p"/>
                      </m:rPr>
                      <a:rPr lang="en-US" sz="1600" b="0" i="0" dirty="0" smtClean="0">
                        <a:latin typeface="Cambria Math"/>
                        <a:sym typeface="Wingdings" pitchFamily="2" charset="2"/>
                      </a:rPr>
                      <m:t>max</m:t>
                    </m:r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⁡(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𝑠𝑒𝑒𝑘</m:t>
                    </m:r>
                    <m:d>
                      <m:dPr>
                        <m:begChr m:val="["/>
                        <m:endChr m:val="]"/>
                        <m:ctrlPr>
                          <a:rPr lang="en-US" sz="1600" i="1" dirty="0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/>
                            <a:sym typeface="Wingdings" pitchFamily="2" charset="2"/>
                          </a:rPr>
                          <m:t>34</m:t>
                        </m:r>
                      </m:e>
                    </m:d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,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i="1" dirty="0" err="1" smtClean="0">
                        <a:latin typeface="Cambria Math"/>
                        <a:sym typeface="Wingdings" pitchFamily="2" charset="2"/>
                      </a:rPr>
                      <m:t>h</m:t>
                    </m:r>
                    <m:r>
                      <a:rPr lang="en-US" sz="1600" i="1" dirty="0" err="1" smtClean="0">
                        <a:latin typeface="Cambria Math"/>
                        <a:sym typeface="Wingdings" pitchFamily="2" charset="2"/>
                      </a:rPr>
                      <m:t>𝑠𝑤</m:t>
                    </m:r>
                  </m:oMath>
                </a14:m>
                <a:r>
                  <a:rPr lang="en-US" sz="1600" dirty="0" smtClean="0">
                    <a:sym typeface="Wingdings" pitchFamily="2" charset="2"/>
                  </a:rPr>
                  <a:t>)</a:t>
                </a: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𝐻𝑒𝑎𝑑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𝑛𝑢𝑚𝑏𝑒𝑟</m:t>
                    </m:r>
                    <m:r>
                      <a:rPr lang="en-US" sz="1600" i="1" dirty="0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35</m:t>
                    </m:r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%</m:t>
                    </m:r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6</m:t>
                    </m:r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sz="1600" b="0" i="1" dirty="0" smtClean="0">
                        <a:latin typeface="Cambria Math"/>
                        <a:sym typeface="Wingdings" pitchFamily="2" charset="2"/>
                      </a:rPr>
                      <m:t>5</m:t>
                    </m:r>
                  </m:oMath>
                </a14:m>
                <a:endParaRPr lang="en-US" sz="1600" dirty="0" smtClean="0">
                  <a:sym typeface="Wingdings" pitchFamily="2" charset="2"/>
                </a:endParaRP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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𝑠𝑒𝑒𝑘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𝑡𝑖𝑚𝑒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=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𝑠𝑒𝑒𝑘</m:t>
                    </m:r>
                    <m:d>
                      <m:dPr>
                        <m:begChr m:val="["/>
                        <m:endChr m:val="]"/>
                        <m:ctrlPr>
                          <a:rPr lang="en-US" sz="160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US" sz="160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Wingdings" pitchFamily="2" charset="2"/>
                          </a:rPr>
                          <m:t>3</m:t>
                        </m:r>
                        <m:r>
                          <a:rPr lang="en-US" sz="1600" b="0" i="1" dirty="0" smtClean="0">
                            <a:solidFill>
                              <a:srgbClr val="C00000"/>
                            </a:solidFill>
                            <a:latin typeface="Cambria Math"/>
                            <a:sym typeface="Wingdings" pitchFamily="2" charset="2"/>
                          </a:rPr>
                          <m:t>4</m:t>
                        </m:r>
                      </m:e>
                    </m:d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 = 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1</m:t>
                    </m:r>
                    <m:r>
                      <a:rPr lang="en-US" sz="1600" b="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.</m:t>
                    </m:r>
                    <m:r>
                      <a:rPr lang="en-US" sz="1600" b="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78279</m:t>
                    </m:r>
                    <m:r>
                      <a:rPr lang="en-US" sz="1600" i="1" dirty="0" smtClean="0">
                        <a:solidFill>
                          <a:srgbClr val="C00000"/>
                        </a:solidFill>
                        <a:latin typeface="Cambria Math"/>
                        <a:sym typeface="Wingdings" pitchFamily="2" charset="2"/>
                      </a:rPr>
                      <m:t>𝑚𝑠</m:t>
                    </m:r>
                  </m:oMath>
                </a14:m>
                <a:endParaRPr lang="en-US" sz="1600" dirty="0" smtClean="0">
                  <a:solidFill>
                    <a:srgbClr val="C00000"/>
                  </a:solidFill>
                  <a:sym typeface="Wingdings" pitchFamily="2" charset="2"/>
                </a:endParaRPr>
              </a:p>
              <a:p>
                <a:pPr lvl="2" algn="l" rtl="0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08" t="-296" b="-829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23</a:t>
            </a:fld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461240"/>
              </p:ext>
            </p:extLst>
          </p:nvPr>
        </p:nvGraphicFramePr>
        <p:xfrm>
          <a:off x="6948264" y="2996952"/>
          <a:ext cx="2088232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24539"/>
                <a:gridCol w="126369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fa-I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6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err="1" smtClean="0"/>
                        <a:t>Surfnum</a:t>
                      </a:r>
                      <a:endParaRPr lang="fa-I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extracted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/>
                        <a:t>Seek Type</a:t>
                      </a:r>
                      <a:endParaRPr lang="fa-I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0.487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/>
                        <a:t>Settling delay</a:t>
                      </a:r>
                      <a:endParaRPr lang="fa-I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0.176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err="1" smtClean="0"/>
                        <a:t>headSwitchTime</a:t>
                      </a:r>
                      <a:endParaRPr lang="fa-I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334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/>
                        <a:t>Sectors per track</a:t>
                      </a:r>
                      <a:endParaRPr lang="fa-IR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8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nut 7"/>
          <p:cNvSpPr/>
          <p:nvPr/>
        </p:nvSpPr>
        <p:spPr>
          <a:xfrm>
            <a:off x="6516216" y="3140968"/>
            <a:ext cx="2376264" cy="2376264"/>
          </a:xfrm>
          <a:prstGeom prst="donut">
            <a:avLst>
              <a:gd name="adj" fmla="val 35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 example</a:t>
            </a:r>
            <a:r>
              <a:rPr lang="en-US" dirty="0"/>
              <a:t>: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algn="l" rtl="0"/>
                <a:r>
                  <a:rPr lang="en-US" dirty="0" smtClean="0"/>
                  <a:t>Active time:</a:t>
                </a:r>
              </a:p>
              <a:p>
                <a:pPr lvl="1" algn="l" rtl="0"/>
                <a:r>
                  <a:rPr lang="en-US" dirty="0" smtClean="0"/>
                  <a:t>Rotate time</a:t>
                </a: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𝐶𝑢𝑟𝑟𝑒𝑛𝑡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= </m:t>
                    </m:r>
                    <m:r>
                      <a:rPr lang="en-US" i="1" dirty="0" err="1" smtClean="0">
                        <a:latin typeface="Cambria Math"/>
                      </a:rPr>
                      <m:t>𝑠𝑖𝑚𝑡𝑖𝑚𝑒</m:t>
                    </m:r>
                    <m:r>
                      <a:rPr lang="en-US" i="1" dirty="0" err="1" smtClean="0">
                        <a:latin typeface="Cambria Math"/>
                      </a:rPr>
                      <m:t>+</m:t>
                    </m:r>
                    <m:r>
                      <a:rPr lang="en-US" i="1" dirty="0" err="1" smtClean="0">
                        <a:latin typeface="Cambria Math"/>
                      </a:rPr>
                      <m:t>𝑠𝑒𝑒𝑘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19901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78279</m:t>
                    </m:r>
                  </m:oMath>
                </a14:m>
                <a:endParaRPr lang="en-US" dirty="0" smtClean="0"/>
              </a:p>
              <a:p>
                <a:pPr lvl="2" algn="l" rt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S</m:t>
                    </m:r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𝐶𝑢𝑟𝑟𝑒𝑛𝑡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 − 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dirty="0" smtClean="0">
                                <a:latin typeface="Cambria Math"/>
                              </a:rPr>
                              <m:t>1500</m:t>
                            </m:r>
                            <m:r>
                              <a:rPr lang="en-US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i="1" dirty="0" smtClean="0">
                                <a:latin typeface="Cambria Math"/>
                              </a:rPr>
                              <m:t>10900</m:t>
                            </m:r>
                          </m:num>
                          <m:den>
                            <m:r>
                              <a:rPr lang="en-US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/>
                          </a:rPr>
                          <m:t>2000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11701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782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𝐵𝑒𝑓𝑜𝑟𝑒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𝑝𝑜𝑠𝑖𝑡𝑖𝑜𝑛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lvl="3" algn="l" rtl="0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𝑅𝑜𝑡𝑎𝑡𝑒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/>
                          </a:rPr>
                          <m:t>60000</m:t>
                        </m:r>
                      </m:num>
                      <m:den>
                        <m:r>
                          <a:rPr lang="en-US" i="1" dirty="0" smtClean="0">
                            <a:latin typeface="Cambria Math"/>
                          </a:rPr>
                          <m:t>10025</m:t>
                        </m:r>
                      </m:den>
                    </m:f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i="1" dirty="0" smtClean="0">
                        <a:latin typeface="Cambria Math"/>
                      </a:rPr>
                      <m:t>5</m:t>
                    </m:r>
                    <m:r>
                      <a:rPr lang="en-US" i="1" dirty="0" smtClean="0">
                        <a:latin typeface="Cambria Math"/>
                      </a:rPr>
                      <m:t>.</m:t>
                    </m:r>
                    <m:r>
                      <a:rPr lang="en-US" i="1" dirty="0" smtClean="0">
                        <a:latin typeface="Cambria Math"/>
                      </a:rPr>
                      <m:t>985037</m:t>
                    </m:r>
                  </m:oMath>
                </a14:m>
                <a:endParaRPr lang="en-US" dirty="0" smtClean="0"/>
              </a:p>
              <a:p>
                <a:pPr lvl="3" algn="l" rtl="0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𝐵𝑃𝑇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19901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.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840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%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𝑟𝑜𝑡𝑎𝑡𝑒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=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</a:rPr>
                      <m:t>1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</a:rPr>
                      <m:t>.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</a:rPr>
                      <m:t>03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4660</a:t>
                </a:r>
              </a:p>
              <a:p>
                <a:pPr lvl="2" algn="l" rtl="0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𝑎𝑓𝑡𝑒𝑟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𝑝𝑜𝑠𝑖𝑡𝑖𝑜𝑛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lvl="3" algn="l" rtl="0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𝐶𝑢𝑟𝑟𝑒𝑛𝑡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𝑠𝑒𝑐𝑡𝑜𝑟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𝑖𝑛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𝑡𝑟𝑎𝑐𝑘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/>
                          </a:rPr>
                          <m:t>70000</m:t>
                        </m:r>
                        <m:r>
                          <a:rPr lang="en-US" i="1" dirty="0" smtClean="0">
                            <a:latin typeface="Cambria Math"/>
                          </a:rPr>
                          <m:t>%</m:t>
                        </m:r>
                        <m:r>
                          <a:rPr lang="en-US" i="1" dirty="0" smtClean="0">
                            <a:latin typeface="Cambria Math"/>
                          </a:rPr>
                          <m:t>334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 smtClean="0">
                        <a:latin typeface="Cambria Math"/>
                      </a:rPr>
                      <m:t>= </m:t>
                    </m:r>
                    <m:r>
                      <a:rPr lang="en-US" i="1" dirty="0" smtClean="0">
                        <a:latin typeface="Cambria Math"/>
                      </a:rPr>
                      <m:t>195</m:t>
                    </m:r>
                  </m:oMath>
                </a14:m>
                <a:endParaRPr lang="en-US" dirty="0" smtClean="0"/>
              </a:p>
              <a:p>
                <a:pPr lvl="3" algn="l" rtl="0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𝐴𝑃𝑇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19</m:t>
                        </m:r>
                        <m:r>
                          <a:rPr lang="en-US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334</m:t>
                        </m:r>
                      </m:den>
                    </m:f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∗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5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985037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</a:rPr>
                      <m:t>3</m:t>
                    </m:r>
                    <m:r>
                      <a:rPr lang="en-US" i="1" dirty="0">
                        <a:solidFill>
                          <a:srgbClr val="C00000"/>
                        </a:solidFill>
                        <a:latin typeface="Cambria Math"/>
                      </a:rPr>
                      <m:t>.</m:t>
                    </m:r>
                    <m:r>
                      <a:rPr lang="en-US" i="1" dirty="0" smtClean="0">
                        <a:solidFill>
                          <a:srgbClr val="C00000"/>
                        </a:solidFill>
                        <a:latin typeface="Cambria Math"/>
                      </a:rPr>
                      <m:t>4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94258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lvl="3" algn="l" rtl="0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𝑅𝑜𝑡𝑎𝑡𝑒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𝑇𝑖𝑚𝑒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𝐴𝑃𝑇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a:rPr lang="en-US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𝐵𝑃𝑇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459598</m:t>
                    </m:r>
                  </m:oMath>
                </a14:m>
                <a:endParaRPr lang="fa-I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7" t="-74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nut 4"/>
          <p:cNvSpPr/>
          <p:nvPr/>
        </p:nvSpPr>
        <p:spPr>
          <a:xfrm>
            <a:off x="6840348" y="3501008"/>
            <a:ext cx="1728000" cy="1692000"/>
          </a:xfrm>
          <a:prstGeom prst="donut">
            <a:avLst>
              <a:gd name="adj" fmla="val 78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endCxn id="8" idx="6"/>
          </p:cNvCxnSpPr>
          <p:nvPr/>
        </p:nvCxnSpPr>
        <p:spPr>
          <a:xfrm flipV="1">
            <a:off x="8028384" y="4329100"/>
            <a:ext cx="864096" cy="179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05339" y="4293096"/>
            <a:ext cx="643125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100" dirty="0" smtClean="0"/>
              <a:t>0 sector</a:t>
            </a:r>
            <a:endParaRPr lang="fa-IR" sz="1100" dirty="0"/>
          </a:p>
        </p:txBody>
      </p:sp>
      <p:cxnSp>
        <p:nvCxnSpPr>
          <p:cNvPr id="15" name="Straight Connector 14"/>
          <p:cNvCxnSpPr>
            <a:endCxn id="8" idx="1"/>
          </p:cNvCxnSpPr>
          <p:nvPr/>
        </p:nvCxnSpPr>
        <p:spPr>
          <a:xfrm flipH="1" flipV="1">
            <a:off x="6864212" y="3488964"/>
            <a:ext cx="588108" cy="5881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8" idx="4"/>
          </p:cNvCxnSpPr>
          <p:nvPr/>
        </p:nvCxnSpPr>
        <p:spPr>
          <a:xfrm>
            <a:off x="7704348" y="4653136"/>
            <a:ext cx="0" cy="8640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49646" y="3552797"/>
            <a:ext cx="402674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100" dirty="0" err="1" smtClean="0"/>
              <a:t>BPT</a:t>
            </a:r>
            <a:endParaRPr lang="fa-IR" sz="1100" dirty="0"/>
          </a:p>
        </p:txBody>
      </p:sp>
      <p:sp>
        <p:nvSpPr>
          <p:cNvPr id="20" name="Pie 19"/>
          <p:cNvSpPr/>
          <p:nvPr/>
        </p:nvSpPr>
        <p:spPr>
          <a:xfrm>
            <a:off x="6516216" y="3159008"/>
            <a:ext cx="2376000" cy="2376000"/>
          </a:xfrm>
          <a:prstGeom prst="pie">
            <a:avLst>
              <a:gd name="adj1" fmla="val 3321179"/>
              <a:gd name="adj2" fmla="val 5318572"/>
            </a:avLst>
          </a:prstGeom>
          <a:solidFill>
            <a:schemeClr val="accent4">
              <a:alpha val="5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08304" y="5054508"/>
            <a:ext cx="429220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smtClean="0"/>
              <a:t>APT</a:t>
            </a:r>
            <a:endParaRPr lang="fa-I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24</a:t>
            </a:fld>
            <a:endParaRPr lang="fa-I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795396"/>
              </p:ext>
            </p:extLst>
          </p:nvPr>
        </p:nvGraphicFramePr>
        <p:xfrm>
          <a:off x="6302152" y="1600200"/>
          <a:ext cx="2232248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5490"/>
                <a:gridCol w="90675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/>
                        <a:t>100025 RPM</a:t>
                      </a:r>
                      <a:endParaRPr lang="fa-I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200" b="1" dirty="0" smtClean="0"/>
                        <a:t>Speed</a:t>
                      </a:r>
                      <a:endParaRPr lang="fa-IR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7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 example</a:t>
            </a:r>
            <a:r>
              <a:rPr lang="en-US" dirty="0"/>
              <a:t>: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algn="l" rtl="0"/>
                <a:r>
                  <a:rPr lang="en-US" dirty="0" smtClean="0"/>
                  <a:t>Active time:</a:t>
                </a:r>
              </a:p>
              <a:p>
                <a:pPr lvl="1" algn="l" rtl="0"/>
                <a:r>
                  <a:rPr lang="en-US" dirty="0" err="1" smtClean="0"/>
                  <a:t>Xfer</a:t>
                </a:r>
                <a:r>
                  <a:rPr lang="en-US" dirty="0" smtClean="0"/>
                  <a:t> time:</a:t>
                </a:r>
              </a:p>
              <a:p>
                <a:pPr lvl="2" algn="l" rtl="0"/>
                <a:r>
                  <a:rPr lang="en-US" dirty="0" smtClean="0"/>
                  <a:t>begin: 195</a:t>
                </a:r>
              </a:p>
              <a:p>
                <a:pPr lvl="2" algn="l" rtl="0"/>
                <a:r>
                  <a:rPr lang="en-US" dirty="0" smtClean="0"/>
                  <a:t>End: 215</a:t>
                </a:r>
              </a:p>
              <a:p>
                <a:pPr lvl="2" algn="l" rtl="0"/>
                <a:r>
                  <a:rPr lang="en-US" dirty="0" smtClean="0">
                    <a:sym typeface="Wingdings" pitchFamily="2" charset="2"/>
                  </a:rPr>
                  <a:t> requested </a:t>
                </a:r>
                <a:r>
                  <a:rPr lang="en-US" dirty="0" err="1" smtClean="0">
                    <a:sym typeface="Wingdings" pitchFamily="2" charset="2"/>
                  </a:rPr>
                  <a:t>sectores</a:t>
                </a:r>
                <a:r>
                  <a:rPr lang="en-US" dirty="0" smtClean="0">
                    <a:sym typeface="Wingdings" pitchFamily="2" charset="2"/>
                  </a:rPr>
                  <a:t> are in one sector</a:t>
                </a:r>
                <a:endParaRPr lang="en-US" dirty="0" smtClean="0"/>
              </a:p>
              <a:p>
                <a:pPr marL="457200" lvl="1" indent="0" algn="l" rtl="0"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𝑋𝑓𝑒𝑟𝑡𝑖𝑚𝑒</m:t>
                    </m:r>
                    <m:r>
                      <a:rPr lang="en-US" sz="240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/>
                          </a:rPr>
                          <m:t>𝑟𝑒𝑞𝑢𝑒𝑠𝑡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𝑆</m:t>
                        </m:r>
                        <m:r>
                          <a:rPr lang="en-US" sz="2400" i="1" dirty="0" smtClean="0">
                            <a:latin typeface="Cambria Math"/>
                          </a:rPr>
                          <m:t>𝑖𝑧𝑒</m:t>
                        </m:r>
                      </m:num>
                      <m:den>
                        <m:r>
                          <a:rPr lang="en-US" sz="2400" i="1" dirty="0" smtClean="0">
                            <a:latin typeface="Cambria Math"/>
                          </a:rPr>
                          <m:t>334</m:t>
                        </m:r>
                      </m:den>
                    </m:f>
                    <m:r>
                      <a:rPr lang="en-US" sz="2400" i="1" dirty="0" smtClean="0">
                        <a:latin typeface="Cambria Math"/>
                      </a:rPr>
                      <m:t>∗</m:t>
                    </m:r>
                    <m:r>
                      <a:rPr lang="en-US" sz="2400" i="1" dirty="0" smtClean="0">
                        <a:latin typeface="Cambria Math"/>
                      </a:rPr>
                      <m:t>𝑟𝑜𝑡𝑎𝑡𝑖𝑜𝑛𝑇𝑖𝑚𝑒</m:t>
                    </m:r>
                  </m:oMath>
                </a14:m>
                <a:endParaRPr lang="en-US" sz="2400" dirty="0" smtClean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𝑋𝑓𝑒𝑟𝑡𝑖𝑚𝑒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 dirty="0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2400" i="1" dirty="0" smtClean="0">
                              <a:latin typeface="Cambria Math"/>
                            </a:rPr>
                            <m:t>334</m:t>
                          </m:r>
                        </m:den>
                      </m:f>
                      <m:r>
                        <a:rPr lang="en-US" sz="2400" i="1" dirty="0" smtClean="0">
                          <a:latin typeface="Cambria Math"/>
                        </a:rPr>
                        <m:t>∗</m:t>
                      </m:r>
                      <m:r>
                        <a:rPr lang="en-US" sz="2400" i="1" dirty="0" smtClean="0">
                          <a:latin typeface="Cambria Math"/>
                        </a:rPr>
                        <m:t>5</m:t>
                      </m:r>
                      <m:r>
                        <a:rPr lang="en-US" sz="2400" i="1" dirty="0" smtClean="0">
                          <a:latin typeface="Cambria Math"/>
                        </a:rPr>
                        <m:t>.</m:t>
                      </m:r>
                      <m:r>
                        <a:rPr lang="en-US" sz="2400" i="1" dirty="0" smtClean="0">
                          <a:latin typeface="Cambria Math"/>
                        </a:rPr>
                        <m:t>98503</m:t>
                      </m:r>
                    </m:oMath>
                  </m:oMathPara>
                </a14:m>
                <a:endParaRPr lang="en-US" sz="2400" dirty="0" smtClean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𝑋𝑓𝑒𝑟𝑡𝑖𝑚𝑒</m:t>
                      </m:r>
                      <m:r>
                        <a:rPr lang="en-US" sz="240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0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385</m:t>
                      </m:r>
                    </m:oMath>
                  </m:oMathPara>
                </a14:m>
                <a:endParaRPr lang="en-US" sz="2400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08" t="-29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nut 3"/>
          <p:cNvSpPr/>
          <p:nvPr/>
        </p:nvSpPr>
        <p:spPr>
          <a:xfrm>
            <a:off x="5796136" y="1395000"/>
            <a:ext cx="2376264" cy="2376264"/>
          </a:xfrm>
          <a:prstGeom prst="donut">
            <a:avLst>
              <a:gd name="adj" fmla="val 35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6120268" y="1755040"/>
            <a:ext cx="1728000" cy="1692000"/>
          </a:xfrm>
          <a:prstGeom prst="donut">
            <a:avLst>
              <a:gd name="adj" fmla="val 78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endCxn id="4" idx="6"/>
          </p:cNvCxnSpPr>
          <p:nvPr/>
        </p:nvCxnSpPr>
        <p:spPr>
          <a:xfrm flipV="1">
            <a:off x="7308304" y="2583132"/>
            <a:ext cx="864096" cy="179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68344" y="2547128"/>
            <a:ext cx="248786" cy="2616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100" dirty="0" smtClean="0"/>
              <a:t>0</a:t>
            </a:r>
            <a:endParaRPr lang="fa-IR" sz="1100" dirty="0"/>
          </a:p>
        </p:txBody>
      </p:sp>
      <p:sp>
        <p:nvSpPr>
          <p:cNvPr id="11" name="Pie 10"/>
          <p:cNvSpPr/>
          <p:nvPr/>
        </p:nvSpPr>
        <p:spPr>
          <a:xfrm>
            <a:off x="5796136" y="1413040"/>
            <a:ext cx="2376000" cy="2376000"/>
          </a:xfrm>
          <a:prstGeom prst="pie">
            <a:avLst>
              <a:gd name="adj1" fmla="val 6593106"/>
              <a:gd name="adj2" fmla="val 14673617"/>
            </a:avLst>
          </a:prstGeom>
          <a:solidFill>
            <a:schemeClr val="accent4">
              <a:alpha val="58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3" y="1640689"/>
            <a:ext cx="59022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begin</a:t>
            </a:r>
            <a:endParaRPr lang="fa-IR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93829" y="3175455"/>
            <a:ext cx="46198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End</a:t>
            </a:r>
            <a:endParaRPr lang="fa-IR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3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 </a:t>
            </a:r>
            <a:r>
              <a:rPr lang="en-US" dirty="0"/>
              <a:t>example:</a:t>
            </a:r>
            <a:endParaRPr lang="fa-I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26</a:t>
            </a:fld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𝐴𝑐𝑡𝑖𝑣𝑒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 = </m:t>
                    </m:r>
                    <m:r>
                      <a:rPr lang="en-US" i="1" dirty="0" smtClean="0">
                        <a:latin typeface="Cambria Math"/>
                      </a:rPr>
                      <m:t>𝑠𝑒𝑒𝑘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𝑟𝑜𝑡𝑎𝑡𝑒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err="1" smtClean="0">
                        <a:latin typeface="Cambria Math"/>
                      </a:rPr>
                      <m:t>𝑥𝑓𝑒𝑟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</m:oMath>
                </a14:m>
                <a:endParaRPr lang="en-US" dirty="0" smtClean="0"/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𝐴𝑐𝑡𝑖𝑣𝑒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𝑡𝑖𝑚𝑒</m:t>
                    </m:r>
                    <m:r>
                      <a:rPr lang="en-US" i="1" dirty="0" smtClean="0">
                        <a:latin typeface="Cambria Math"/>
                      </a:rPr>
                      <m:t> =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78279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440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  <m:r>
                      <a:rPr lang="en-US" i="1" dirty="0" smtClean="0">
                        <a:latin typeface="Cambria Math"/>
                      </a:rPr>
                      <m:t>.</m:t>
                    </m:r>
                    <m:r>
                      <a:rPr lang="en-US" i="1" dirty="0" smtClean="0">
                        <a:latin typeface="Cambria Math"/>
                      </a:rPr>
                      <m:t>385</m:t>
                    </m:r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4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608</m:t>
                    </m:r>
                  </m:oMath>
                </a14:m>
                <a:endParaRPr lang="en-US" b="0" dirty="0" smtClean="0"/>
              </a:p>
              <a:p>
                <a:pPr algn="l" rtl="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𝐴𝑐𝑡𝑖𝑣𝑒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𝑒𝑛𝑒𝑟𝑔𝑦</m:t>
                    </m:r>
                    <m:r>
                      <a:rPr lang="en-US" b="0" i="1" dirty="0" smtClean="0">
                        <a:latin typeface="Cambria Math"/>
                      </a:rPr>
                      <m:t> = </m:t>
                    </m:r>
                    <m:r>
                      <a:rPr lang="en-US" b="0" i="1" dirty="0" smtClean="0">
                        <a:latin typeface="Cambria Math"/>
                      </a:rPr>
                      <m:t>𝑎𝑐𝑡𝑖𝑣𝑒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𝑡𝑖𝑚𝑒</m:t>
                    </m:r>
                    <m:r>
                      <a:rPr lang="en-US" b="0" i="1" dirty="0" smtClean="0">
                        <a:latin typeface="Cambria Math"/>
                      </a:rPr>
                      <m:t> ∗ </m:t>
                    </m:r>
                    <m:r>
                      <a:rPr lang="en-US" b="0" i="1" dirty="0" smtClean="0">
                        <a:latin typeface="Cambria Math"/>
                      </a:rPr>
                      <m:t>𝑎𝑐𝑡𝑖𝑣𝑒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latin typeface="Cambria Math"/>
                      </a:rPr>
                      <m:t>𝑒𝑛𝑒𝑟𝑔𝑦</m:t>
                    </m:r>
                    <m:r>
                      <a:rPr lang="en-US" b="0" i="1" dirty="0" smtClean="0">
                        <a:latin typeface="Cambria Math"/>
                      </a:rPr>
                      <m:t> =</m:t>
                    </m:r>
                    <m:r>
                      <a:rPr lang="en-US" b="0" i="1" dirty="0" smtClean="0">
                        <a:latin typeface="Cambria Math"/>
                      </a:rPr>
                      <m:t>4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6</m:t>
                    </m:r>
                    <m:r>
                      <a:rPr lang="en-US" b="0" i="1" dirty="0" smtClean="0">
                        <a:latin typeface="Cambria Math"/>
                      </a:rPr>
                      <m:t> ∗ </m:t>
                    </m:r>
                    <m:r>
                      <a:rPr lang="en-US" b="0" i="1" dirty="0" smtClean="0">
                        <a:latin typeface="Cambria Math"/>
                      </a:rPr>
                      <m:t>13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b="0" i="1" dirty="0" smtClean="0">
                        <a:latin typeface="Cambria Math"/>
                      </a:rPr>
                      <m:t> = </m:t>
                    </m:r>
                    <m:r>
                      <a:rPr lang="en-US" b="0" i="1" dirty="0" smtClean="0">
                        <a:latin typeface="Cambria Math"/>
                      </a:rPr>
                      <m:t>62</m:t>
                    </m:r>
                    <m:r>
                      <a:rPr lang="en-US" b="0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b="0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marL="0" indent="0" algn="l" rtl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>
                          <a:latin typeface="Cambria Math"/>
                        </a:rPr>
                        <m:t>𝑇𝑜𝑡𝑎𝑙</m:t>
                      </m:r>
                      <m:r>
                        <a:rPr lang="en-US" sz="1800" i="1" dirty="0">
                          <a:latin typeface="Cambria Math"/>
                        </a:rPr>
                        <m:t> </m:t>
                      </m:r>
                      <m:r>
                        <a:rPr lang="en-US" sz="1800" i="1" dirty="0">
                          <a:latin typeface="Cambria Math"/>
                        </a:rPr>
                        <m:t>𝑒𝑛𝑒𝑟𝑔𝑦</m:t>
                      </m:r>
                      <m:r>
                        <a:rPr lang="en-US" sz="1800" i="1" dirty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8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 dirty="0">
                              <a:latin typeface="Cambria Math"/>
                            </a:rPr>
                            <m:t>5500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∗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10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.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1800" i="1" dirty="0">
                          <a:latin typeface="Cambria Math"/>
                        </a:rPr>
                        <m:t>+</m:t>
                      </m:r>
                      <m:r>
                        <a:rPr lang="en-US" sz="1800" i="1" dirty="0">
                          <a:latin typeface="Cambria Math"/>
                        </a:rPr>
                        <m:t>13000</m:t>
                      </m:r>
                      <m:r>
                        <a:rPr lang="en-US" sz="1800" i="1" dirty="0">
                          <a:latin typeface="Cambria Math"/>
                        </a:rPr>
                        <m:t> +</m:t>
                      </m:r>
                      <m:d>
                        <m:dPr>
                          <m:ctrlPr>
                            <a:rPr lang="en-US" sz="18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 dirty="0">
                              <a:latin typeface="Cambria Math"/>
                            </a:rPr>
                            <m:t>2000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∗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2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.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1800" i="1" dirty="0">
                          <a:latin typeface="Cambria Math"/>
                        </a:rPr>
                        <m:t>+</m:t>
                      </m:r>
                      <m:r>
                        <a:rPr lang="en-US" sz="1800" i="1" dirty="0">
                          <a:latin typeface="Cambria Math"/>
                        </a:rPr>
                        <m:t>1350</m:t>
                      </m:r>
                      <m:r>
                        <a:rPr lang="en-US" sz="1800" b="0" i="1" dirty="0" smtClean="0">
                          <a:latin typeface="Cambria Math"/>
                        </a:rPr>
                        <m:t>00</m:t>
                      </m:r>
                      <m:r>
                        <a:rPr lang="en-US" sz="1800" b="0" i="1" dirty="0" smtClean="0">
                          <a:latin typeface="Cambria Math"/>
                        </a:rPr>
                        <m:t>+</m:t>
                      </m:r>
                      <m:r>
                        <a:rPr lang="en-US" sz="1800" b="0" i="1" dirty="0" smtClean="0">
                          <a:latin typeface="Cambria Math"/>
                        </a:rPr>
                        <m:t>62</m:t>
                      </m:r>
                      <m:r>
                        <a:rPr lang="en-US" sz="1800" b="0" i="1" dirty="0" smtClean="0">
                          <a:latin typeface="Cambria Math"/>
                        </a:rPr>
                        <m:t>.</m:t>
                      </m:r>
                      <m:r>
                        <a:rPr lang="en-US" sz="1800" b="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1800" b="0" dirty="0" smtClean="0"/>
              </a:p>
              <a:p>
                <a:pPr marL="0" indent="0" algn="l" rtl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𝑇𝑜𝑡𝑎𝑙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𝑒𝑛𝑒𝑟𝑔𝑦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20</m:t>
                      </m:r>
                      <m:r>
                        <a:rPr lang="en-US" sz="18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983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512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𝑚𝑗</m:t>
                      </m:r>
                    </m:oMath>
                  </m:oMathPara>
                </a14:m>
                <a:endParaRPr lang="en-US" sz="1800" b="0" dirty="0" smtClean="0">
                  <a:solidFill>
                    <a:srgbClr val="C00000"/>
                  </a:solidFill>
                </a:endParaRPr>
              </a:p>
              <a:p>
                <a:pPr marL="0" indent="0" algn="ctr" rtl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𝑑𝑖𝑠𝑘𝑠𝑖𝑚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𝑟𝑒𝑠𝑢𝑙𝑡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209187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1800" i="1">
                          <a:solidFill>
                            <a:srgbClr val="C00000"/>
                          </a:solidFill>
                          <a:latin typeface="Cambria Math"/>
                        </a:rPr>
                        <m:t>512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𝑚𝑗</m:t>
                      </m:r>
                    </m:oMath>
                  </m:oMathPara>
                </a14:m>
                <a:endParaRPr lang="en-US" sz="1800" b="0" dirty="0" smtClean="0">
                  <a:solidFill>
                    <a:srgbClr val="C00000"/>
                  </a:solidFill>
                </a:endParaRPr>
              </a:p>
              <a:p>
                <a:pPr marL="0" indent="0" algn="ctr" rtl="0">
                  <a:lnSpc>
                    <a:spcPct val="150000"/>
                  </a:lnSpc>
                  <a:buNone/>
                </a:pPr>
                <a:r>
                  <a:rPr lang="en-US" sz="1800" dirty="0" smtClean="0">
                    <a:solidFill>
                      <a:srgbClr val="C00000"/>
                    </a:solidFill>
                  </a:rPr>
                  <a:t>(disksim idle time=5502)</a:t>
                </a:r>
                <a:endParaRPr lang="en-US" sz="1800" b="0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0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47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Needs for energy reduction schemes in storage systems:</a:t>
            </a:r>
          </a:p>
          <a:p>
            <a:pPr marL="800100" lvl="1" indent="-342900" algn="l" rtl="0">
              <a:buFont typeface="+mj-lt"/>
              <a:buAutoNum type="arabicPeriod" startAt="2"/>
            </a:pPr>
            <a:r>
              <a:rPr lang="en-US" dirty="0" smtClean="0"/>
              <a:t>Estimate Energy consumption</a:t>
            </a:r>
          </a:p>
          <a:p>
            <a:pPr lvl="2" algn="l" rtl="0"/>
            <a:r>
              <a:rPr lang="en-US" dirty="0" smtClean="0"/>
              <a:t>Implementation on a real model</a:t>
            </a:r>
          </a:p>
          <a:p>
            <a:pPr lvl="3" algn="l" rtl="0"/>
            <a:r>
              <a:rPr lang="en-US" dirty="0" smtClean="0"/>
              <a:t>Problems</a:t>
            </a:r>
          </a:p>
          <a:p>
            <a:pPr lvl="4" algn="l" rtl="0"/>
            <a:r>
              <a:rPr lang="en-US" dirty="0"/>
              <a:t>Cost (</a:t>
            </a:r>
            <a:r>
              <a:rPr lang="en-US" dirty="0" smtClean="0"/>
              <a:t>Accurate and high-speed power meters)</a:t>
            </a:r>
          </a:p>
          <a:p>
            <a:pPr lvl="4" algn="l" rtl="0"/>
            <a:r>
              <a:rPr lang="en-US" dirty="0" smtClean="0"/>
              <a:t>Analyze problems</a:t>
            </a:r>
          </a:p>
          <a:p>
            <a:pPr lvl="2" algn="l" rtl="0"/>
            <a:r>
              <a:rPr lang="en-US" dirty="0" smtClean="0"/>
              <a:t>Simulation</a:t>
            </a:r>
          </a:p>
          <a:p>
            <a:pPr lvl="3" algn="l" rtl="0"/>
            <a:r>
              <a:rPr lang="en-US" dirty="0" smtClean="0"/>
              <a:t>Dempsey</a:t>
            </a:r>
          </a:p>
          <a:p>
            <a:pPr lvl="3" algn="l" rtl="0"/>
            <a:r>
              <a:rPr lang="en-US" dirty="0" smtClean="0"/>
              <a:t>Adaptive power management</a:t>
            </a:r>
          </a:p>
          <a:p>
            <a:pPr lvl="3" algn="l" rtl="0"/>
            <a:r>
              <a:rPr lang="en-US" dirty="0" smtClean="0"/>
              <a:t>Stamp</a:t>
            </a:r>
          </a:p>
          <a:p>
            <a:pPr lvl="3" algn="l" rtl="0"/>
            <a:r>
              <a:rPr lang="en-US" dirty="0" smtClean="0"/>
              <a:t>State-based power model (DR. manzares)</a:t>
            </a: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70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Adams power model:</a:t>
            </a:r>
          </a:p>
          <a:p>
            <a:pPr lvl="1" algn="l" rtl="0"/>
            <a:r>
              <a:rPr lang="en-US" dirty="0"/>
              <a:t>Implemented on </a:t>
            </a:r>
            <a:r>
              <a:rPr lang="en-US" dirty="0" smtClean="0"/>
              <a:t>disksim.</a:t>
            </a:r>
            <a:endParaRPr lang="en-US" dirty="0"/>
          </a:p>
          <a:p>
            <a:pPr lvl="1" algn="l" rtl="0"/>
            <a:r>
              <a:rPr lang="en-US" dirty="0" smtClean="0"/>
              <a:t>Adds standby power management simulation to disksim</a:t>
            </a:r>
          </a:p>
          <a:p>
            <a:pPr lvl="1" algn="l" rtl="0"/>
            <a:r>
              <a:rPr lang="en-US" dirty="0" smtClean="0"/>
              <a:t>Has some problems</a:t>
            </a:r>
          </a:p>
          <a:p>
            <a:pPr lvl="2" algn="l" rtl="0"/>
            <a:r>
              <a:rPr lang="en-US" dirty="0" smtClean="0"/>
              <a:t>Inaccurate energy consumption</a:t>
            </a:r>
          </a:p>
          <a:p>
            <a:pPr lvl="2" algn="l" rtl="0"/>
            <a:r>
              <a:rPr lang="en-US" dirty="0" smtClean="0"/>
              <a:t>Destroys access time</a:t>
            </a:r>
          </a:p>
          <a:p>
            <a:pPr lvl="1"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Disksim regular states:</a:t>
            </a:r>
          </a:p>
          <a:p>
            <a:pPr algn="l" rtl="0"/>
            <a:endParaRPr lang="en-US" dirty="0"/>
          </a:p>
          <a:p>
            <a:pPr marL="800100" lvl="1" indent="-342900" algn="l" rtl="0">
              <a:buFont typeface="+mj-lt"/>
              <a:buAutoNum type="arabicPeriod"/>
            </a:pPr>
            <a:r>
              <a:rPr lang="en-US" dirty="0" smtClean="0"/>
              <a:t>Idle phase: </a:t>
            </a:r>
          </a:p>
          <a:p>
            <a:pPr lvl="2" algn="l" rtl="0"/>
            <a:r>
              <a:rPr lang="en-US" dirty="0" smtClean="0"/>
              <a:t>Platters rotate in max speed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dirty="0" smtClean="0"/>
              <a:t>Active phase:</a:t>
            </a:r>
          </a:p>
          <a:p>
            <a:pPr lvl="2" algn="l" rtl="0"/>
            <a:r>
              <a:rPr lang="en-US" dirty="0" smtClean="0"/>
              <a:t>Platters rotate in max speed</a:t>
            </a:r>
          </a:p>
          <a:p>
            <a:pPr lvl="2" algn="l" rtl="0"/>
            <a:r>
              <a:rPr lang="en-US" dirty="0" smtClean="0"/>
              <a:t>Additional activities to serve IO requests</a:t>
            </a:r>
          </a:p>
          <a:p>
            <a:pPr lvl="3" algn="l" rtl="0"/>
            <a:r>
              <a:rPr lang="en-US" dirty="0" smtClean="0"/>
              <a:t>Seek</a:t>
            </a:r>
          </a:p>
          <a:p>
            <a:pPr lvl="3" algn="l" rtl="0"/>
            <a:r>
              <a:rPr lang="en-US" dirty="0" smtClean="0"/>
              <a:t>Latency</a:t>
            </a:r>
          </a:p>
          <a:p>
            <a:pPr lvl="3" algn="l" rtl="0"/>
            <a:r>
              <a:rPr lang="en-US" dirty="0" err="1" smtClean="0"/>
              <a:t>xfer</a:t>
            </a:r>
            <a:endParaRPr lang="fa-IR" dirty="0"/>
          </a:p>
        </p:txBody>
      </p:sp>
      <p:grpSp>
        <p:nvGrpSpPr>
          <p:cNvPr id="15" name="Group 14"/>
          <p:cNvGrpSpPr/>
          <p:nvPr/>
        </p:nvGrpSpPr>
        <p:grpSpPr>
          <a:xfrm>
            <a:off x="5220072" y="1556792"/>
            <a:ext cx="3312280" cy="1501135"/>
            <a:chOff x="5220072" y="1556792"/>
            <a:chExt cx="3312280" cy="1501135"/>
          </a:xfrm>
        </p:grpSpPr>
        <p:sp>
          <p:nvSpPr>
            <p:cNvPr id="19" name="Oval 18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20" name="Curved Connector 19"/>
            <p:cNvCxnSpPr>
              <a:stCxn id="19" idx="0"/>
              <a:endCxn id="22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22" idx="4"/>
              <a:endCxn id="19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21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Power management scheme:</a:t>
            </a:r>
          </a:p>
          <a:p>
            <a:pPr lvl="1" algn="l" rtl="0"/>
            <a:r>
              <a:rPr lang="en-US" dirty="0" smtClean="0"/>
              <a:t>States: </a:t>
            </a:r>
            <a:endParaRPr lang="en-US" dirty="0"/>
          </a:p>
          <a:p>
            <a:pPr marL="1257300" lvl="2" indent="-342900" algn="l" rtl="0">
              <a:buFont typeface="+mj-lt"/>
              <a:buAutoNum type="arabicPeriod"/>
            </a:pPr>
            <a:r>
              <a:rPr lang="en-US" dirty="0" smtClean="0"/>
              <a:t>Idle phase</a:t>
            </a:r>
          </a:p>
          <a:p>
            <a:pPr marL="1257300" lvl="2" indent="-342900" algn="l" rtl="0">
              <a:buFont typeface="+mj-lt"/>
              <a:buAutoNum type="arabicPeriod"/>
            </a:pPr>
            <a:r>
              <a:rPr lang="en-US" dirty="0" smtClean="0"/>
              <a:t>Active phase</a:t>
            </a:r>
          </a:p>
          <a:p>
            <a:pPr marL="1257300" lvl="2" indent="-342900" algn="l" rtl="0">
              <a:buFont typeface="+mj-lt"/>
              <a:buAutoNum type="arabicPeriod"/>
            </a:pPr>
            <a:r>
              <a:rPr lang="en-US" dirty="0" smtClean="0"/>
              <a:t>Standby phase</a:t>
            </a:r>
          </a:p>
          <a:p>
            <a:pPr lvl="3" algn="l" rtl="0"/>
            <a:r>
              <a:rPr lang="en-US" dirty="0" smtClean="0"/>
              <a:t>Spindle motor turns off</a:t>
            </a:r>
          </a:p>
          <a:p>
            <a:pPr lvl="3" algn="l" rtl="0"/>
            <a:r>
              <a:rPr lang="en-US" dirty="0" smtClean="0"/>
              <a:t>Other parts are active</a:t>
            </a:r>
          </a:p>
          <a:p>
            <a:pPr lvl="2" algn="l" rtl="0"/>
            <a:r>
              <a:rPr lang="en-US" dirty="0" smtClean="0"/>
              <a:t>If (idle-time &gt; break event time)</a:t>
            </a:r>
          </a:p>
          <a:p>
            <a:pPr marL="1371600" lvl="3" indent="0" algn="l" rtl="0">
              <a:buNone/>
            </a:pPr>
            <a:r>
              <a:rPr lang="en-US" dirty="0" smtClean="0"/>
              <a:t>Go to standby state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128618" y="1556792"/>
            <a:ext cx="3403734" cy="2934292"/>
            <a:chOff x="5128618" y="1556792"/>
            <a:chExt cx="3403734" cy="2934292"/>
          </a:xfrm>
        </p:grpSpPr>
        <p:sp>
          <p:nvSpPr>
            <p:cNvPr id="41" name="Oval 40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42" name="Curved Connector 41"/>
            <p:cNvCxnSpPr>
              <a:stCxn id="41" idx="0"/>
              <a:endCxn id="44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44" idx="4"/>
              <a:endCxn id="41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3815770">
              <a:off x="4691054" y="3358487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8135570">
              <a:off x="7772910" y="3589727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cxnSp>
          <p:nvCxnSpPr>
            <p:cNvPr id="54" name="Curved Connector 53"/>
            <p:cNvCxnSpPr>
              <a:stCxn id="41" idx="3"/>
              <a:endCxn id="47" idx="2"/>
            </p:cNvCxnSpPr>
            <p:nvPr/>
          </p:nvCxnSpPr>
          <p:spPr>
            <a:xfrm rot="16200000" flipH="1">
              <a:off x="5085074" y="2843917"/>
              <a:ext cx="1502119" cy="1000125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urved Connector 54"/>
            <p:cNvCxnSpPr>
              <a:endCxn id="44" idx="5"/>
            </p:cNvCxnSpPr>
            <p:nvPr/>
          </p:nvCxnSpPr>
          <p:spPr>
            <a:xfrm flipV="1">
              <a:off x="6804248" y="2580071"/>
              <a:ext cx="1612118" cy="160824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336196" y="3698996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17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 rtl="0"/>
            <a:r>
              <a:rPr lang="en-US" dirty="0" smtClean="0"/>
              <a:t>Problems:</a:t>
            </a:r>
          </a:p>
          <a:p>
            <a:pPr lvl="1" algn="l" rtl="0"/>
            <a:r>
              <a:rPr lang="en-US" dirty="0" smtClean="0"/>
              <a:t>Plotter rotation stop/start</a:t>
            </a:r>
          </a:p>
          <a:p>
            <a:pPr lvl="2" algn="l" rtl="0"/>
            <a:r>
              <a:rPr lang="en-US" dirty="0" smtClean="0"/>
              <a:t>Time overhead.</a:t>
            </a:r>
          </a:p>
          <a:p>
            <a:pPr lvl="2" algn="l" rtl="0"/>
            <a:r>
              <a:rPr lang="en-US" dirty="0" smtClean="0"/>
              <a:t>Energy consumption penalty</a:t>
            </a:r>
          </a:p>
          <a:p>
            <a:pPr lvl="1" algn="l" rtl="0"/>
            <a:r>
              <a:rPr lang="en-US" dirty="0" smtClean="0"/>
              <a:t>Solution:</a:t>
            </a:r>
          </a:p>
          <a:p>
            <a:pPr lvl="2" algn="l" rtl="0"/>
            <a:r>
              <a:rPr lang="en-US" dirty="0" smtClean="0"/>
              <a:t> middle states:</a:t>
            </a:r>
          </a:p>
          <a:p>
            <a:pPr marL="1714500" lvl="3" indent="-342900" algn="l" rtl="0">
              <a:buFont typeface="+mj-lt"/>
              <a:buAutoNum type="arabicPeriod"/>
            </a:pPr>
            <a:r>
              <a:rPr lang="en-US" dirty="0" smtClean="0"/>
              <a:t>Spin-up state</a:t>
            </a:r>
          </a:p>
          <a:p>
            <a:pPr marL="1714500" lvl="3" indent="-342900" algn="l" rtl="0">
              <a:buFont typeface="+mj-lt"/>
              <a:buAutoNum type="arabicPeriod"/>
            </a:pPr>
            <a:r>
              <a:rPr lang="en-US" dirty="0" smtClean="0"/>
              <a:t>Spin-down state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0" name="Rectangle 49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0" name="Oval 9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11" name="Curved Connector 10"/>
            <p:cNvCxnSpPr>
              <a:stCxn id="10" idx="0"/>
              <a:endCxn id="13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13" idx="4"/>
              <a:endCxn id="10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8135570">
              <a:off x="7268941" y="4510659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Spin-down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Spin-up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Curved Connector 26"/>
            <p:cNvCxnSpPr>
              <a:stCxn id="18" idx="6"/>
              <a:endCxn id="24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9" idx="4"/>
              <a:endCxn id="18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10" idx="3"/>
              <a:endCxn id="9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>
              <a:stCxn id="24" idx="6"/>
              <a:endCxn id="13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128618" y="1556792"/>
            <a:ext cx="3403734" cy="2934292"/>
            <a:chOff x="5128618" y="1556792"/>
            <a:chExt cx="3403734" cy="2934292"/>
          </a:xfrm>
        </p:grpSpPr>
        <p:sp>
          <p:nvSpPr>
            <p:cNvPr id="60" name="Oval 59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61" name="Curved Connector 60"/>
            <p:cNvCxnSpPr>
              <a:stCxn id="60" idx="0"/>
              <a:endCxn id="63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>
              <a:stCxn id="63" idx="4"/>
              <a:endCxn id="60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3815770">
              <a:off x="4691054" y="3358487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rot="18135570">
              <a:off x="7772910" y="3589727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cxnSp>
          <p:nvCxnSpPr>
            <p:cNvPr id="69" name="Curved Connector 68"/>
            <p:cNvCxnSpPr>
              <a:stCxn id="60" idx="3"/>
              <a:endCxn id="66" idx="2"/>
            </p:cNvCxnSpPr>
            <p:nvPr/>
          </p:nvCxnSpPr>
          <p:spPr>
            <a:xfrm rot="16200000" flipH="1">
              <a:off x="5085074" y="2843917"/>
              <a:ext cx="1502119" cy="1000125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urved Connector 69"/>
            <p:cNvCxnSpPr>
              <a:endCxn id="63" idx="5"/>
            </p:cNvCxnSpPr>
            <p:nvPr/>
          </p:nvCxnSpPr>
          <p:spPr>
            <a:xfrm flipV="1">
              <a:off x="6804248" y="2580071"/>
              <a:ext cx="1612118" cy="160824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6336196" y="3698996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317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114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Implementation details:</a:t>
            </a:r>
          </a:p>
          <a:p>
            <a:pPr lvl="1" algn="l" rtl="0"/>
            <a:r>
              <a:rPr lang="en-US" dirty="0" smtClean="0"/>
              <a:t>Timer</a:t>
            </a:r>
          </a:p>
          <a:p>
            <a:pPr lvl="1" algn="l" rtl="0"/>
            <a:r>
              <a:rPr lang="en-US" dirty="0" smtClean="0"/>
              <a:t>Spin-down</a:t>
            </a:r>
          </a:p>
          <a:p>
            <a:pPr lvl="2" algn="l" rtl="0"/>
            <a:r>
              <a:rPr lang="en-US" dirty="0" smtClean="0"/>
              <a:t>Sleep</a:t>
            </a:r>
          </a:p>
          <a:p>
            <a:pPr lvl="1" algn="l" rtl="0"/>
            <a:r>
              <a:rPr lang="en-US" dirty="0" smtClean="0"/>
              <a:t>Spin-up</a:t>
            </a:r>
          </a:p>
          <a:p>
            <a:pPr lvl="1" algn="l" rtl="0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" name="Rectangle 4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7" name="Curved Connector 6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9" idx="4"/>
              <a:endCxn id="6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8135570">
              <a:off x="7268941" y="4510659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Spin-down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Spin-up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urved Connector 16"/>
            <p:cNvCxnSpPr>
              <a:stCxn id="12" idx="6"/>
              <a:endCxn id="16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5" idx="4"/>
              <a:endCxn id="12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3"/>
              <a:endCxn id="15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6" idx="6"/>
              <a:endCxn id="9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808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 scheme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924800" cy="41148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Implementation details:</a:t>
            </a:r>
          </a:p>
          <a:p>
            <a:pPr lvl="1" algn="l" rtl="0"/>
            <a:r>
              <a:rPr lang="en-US" dirty="0" smtClean="0"/>
              <a:t>Timer</a:t>
            </a:r>
          </a:p>
          <a:p>
            <a:pPr marL="895350" lvl="2" algn="l" rtl="0"/>
            <a:r>
              <a:rPr lang="en-US" dirty="0" smtClean="0"/>
              <a:t>Use IdleTimerExpired</a:t>
            </a:r>
          </a:p>
          <a:p>
            <a:pPr marL="895350" lvl="2" algn="l" rtl="0"/>
            <a:r>
              <a:rPr lang="en-US" dirty="0" smtClean="0"/>
              <a:t>calculate idle interval time</a:t>
            </a:r>
          </a:p>
          <a:p>
            <a:pPr marL="895350" lvl="2" algn="l" rtl="0"/>
            <a:r>
              <a:rPr lang="en-US" dirty="0" smtClean="0"/>
              <a:t>If (idle time&gt; </a:t>
            </a:r>
            <a:r>
              <a:rPr lang="en-US" dirty="0" err="1" smtClean="0"/>
              <a:t>BreakEvenTime</a:t>
            </a:r>
            <a:r>
              <a:rPr lang="en-US" dirty="0" smtClean="0"/>
              <a:t>)</a:t>
            </a:r>
          </a:p>
          <a:p>
            <a:pPr marL="1162050" lvl="3" indent="0" algn="l" rtl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Initiate Standby state</a:t>
            </a:r>
          </a:p>
          <a:p>
            <a:pPr marL="1162050" lvl="3" indent="0" algn="l" rtl="0">
              <a:buNone/>
            </a:pPr>
            <a:r>
              <a:rPr lang="en-US" sz="1600" dirty="0" smtClean="0"/>
              <a:t>   (call spin-down function)</a:t>
            </a:r>
          </a:p>
          <a:p>
            <a:pPr algn="l" rtl="0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088238" y="1556792"/>
            <a:ext cx="3444114" cy="3888432"/>
            <a:chOff x="5088238" y="1556792"/>
            <a:chExt cx="3444114" cy="3888432"/>
          </a:xfrm>
        </p:grpSpPr>
        <p:sp>
          <p:nvSpPr>
            <p:cNvPr id="5" name="Rectangle 4"/>
            <p:cNvSpPr/>
            <p:nvPr/>
          </p:nvSpPr>
          <p:spPr>
            <a:xfrm>
              <a:off x="5616116" y="3717032"/>
              <a:ext cx="2484276" cy="17281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6" name="Oval 5"/>
            <p:cNvSpPr/>
            <p:nvPr/>
          </p:nvSpPr>
          <p:spPr>
            <a:xfrm>
              <a:off x="5220072" y="1916832"/>
              <a:ext cx="792088" cy="792088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Idle</a:t>
              </a:r>
              <a:endParaRPr lang="fa-IR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cxnSp>
          <p:nvCxnSpPr>
            <p:cNvPr id="7" name="Curved Connector 6"/>
            <p:cNvCxnSpPr>
              <a:stCxn id="6" idx="0"/>
              <a:endCxn id="9" idx="0"/>
            </p:cNvCxnSpPr>
            <p:nvPr/>
          </p:nvCxnSpPr>
          <p:spPr>
            <a:xfrm rot="5400000" flipH="1" flipV="1">
              <a:off x="6869847" y="650327"/>
              <a:ext cx="12775" cy="2520236"/>
            </a:xfrm>
            <a:prstGeom prst="curvedConnector3">
              <a:avLst>
                <a:gd name="adj1" fmla="val 3306067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>
              <a:stCxn id="9" idx="4"/>
              <a:endCxn id="6" idx="4"/>
            </p:cNvCxnSpPr>
            <p:nvPr/>
          </p:nvCxnSpPr>
          <p:spPr>
            <a:xfrm rot="5400000">
              <a:off x="6869803" y="1442370"/>
              <a:ext cx="12863" cy="2520236"/>
            </a:xfrm>
            <a:prstGeom prst="curvedConnector3">
              <a:avLst>
                <a:gd name="adj1" fmla="val 3136034"/>
              </a:avLst>
            </a:prstGeom>
            <a:ln w="1905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7740352" y="1904057"/>
              <a:ext cx="792000" cy="79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rIns="0" rtlCol="1" anchor="ctr"/>
            <a:lstStyle/>
            <a:p>
              <a:pPr algn="ctr"/>
              <a:r>
                <a:rPr lang="en-US" sz="1700" dirty="0" smtClean="0">
                  <a:solidFill>
                    <a:srgbClr val="FFFFFF"/>
                  </a:solidFill>
                  <a:latin typeface="Cambria" pitchFamily="18" charset="0"/>
                </a:rPr>
                <a:t>Active</a:t>
              </a:r>
              <a:endParaRPr lang="fa-IR" sz="17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6136" y="1556792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Start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24128" y="2780928"/>
              <a:ext cx="201622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end serving an I/O request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444208" y="4581128"/>
              <a:ext cx="792088" cy="79208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1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Standby</a:t>
              </a:r>
              <a:endParaRPr lang="fa-IR" sz="1600" dirty="0">
                <a:solidFill>
                  <a:srgbClr val="FFFFFF"/>
                </a:solidFill>
                <a:latin typeface="Cambria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815770">
              <a:off x="4650674" y="3472260"/>
              <a:ext cx="115212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Idle time&gt;BET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8135570">
              <a:off x="7268941" y="4510659"/>
              <a:ext cx="8375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Cache miss</a:t>
              </a:r>
              <a:endParaRPr lang="fa-IR" sz="1200" dirty="0">
                <a:solidFill>
                  <a:srgbClr val="FFFFFF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674280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Spin-down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236296" y="3789040"/>
              <a:ext cx="612000" cy="612000"/>
            </a:xfrm>
            <a:prstGeom prst="ellips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Spin-up</a:t>
              </a:r>
              <a:endParaRPr lang="fa-IR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Curved Connector 16"/>
            <p:cNvCxnSpPr>
              <a:stCxn id="12" idx="6"/>
              <a:endCxn id="16" idx="4"/>
            </p:cNvCxnSpPr>
            <p:nvPr/>
          </p:nvCxnSpPr>
          <p:spPr>
            <a:xfrm flipV="1">
              <a:off x="7236296" y="4401040"/>
              <a:ext cx="306000" cy="576132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5" idx="4"/>
              <a:endCxn id="12" idx="2"/>
            </p:cNvCxnSpPr>
            <p:nvPr/>
          </p:nvCxnSpPr>
          <p:spPr>
            <a:xfrm rot="16200000" flipH="1">
              <a:off x="5924178" y="4457142"/>
              <a:ext cx="576132" cy="463928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6" idx="3"/>
              <a:endCxn id="15" idx="2"/>
            </p:cNvCxnSpPr>
            <p:nvPr/>
          </p:nvCxnSpPr>
          <p:spPr>
            <a:xfrm rot="16200000" flipH="1">
              <a:off x="4754116" y="3174875"/>
              <a:ext cx="1502119" cy="33820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6" idx="6"/>
              <a:endCxn id="9" idx="5"/>
            </p:cNvCxnSpPr>
            <p:nvPr/>
          </p:nvCxnSpPr>
          <p:spPr>
            <a:xfrm flipV="1">
              <a:off x="7848296" y="2580071"/>
              <a:ext cx="568070" cy="1514969"/>
            </a:xfrm>
            <a:prstGeom prst="curvedConnector2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urved Connector 21"/>
          <p:cNvCxnSpPr>
            <a:stCxn id="6" idx="3"/>
            <a:endCxn id="6" idx="1"/>
          </p:cNvCxnSpPr>
          <p:nvPr/>
        </p:nvCxnSpPr>
        <p:spPr>
          <a:xfrm rot="5400000" flipH="1">
            <a:off x="5056026" y="2312876"/>
            <a:ext cx="560090" cy="12700"/>
          </a:xfrm>
          <a:prstGeom prst="curvedConnector5">
            <a:avLst>
              <a:gd name="adj1" fmla="val -8503"/>
              <a:gd name="adj2" fmla="val 3823535"/>
              <a:gd name="adj3" fmla="val 983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83968" y="2146168"/>
            <a:ext cx="64012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>
                <a:solidFill>
                  <a:srgbClr val="FF6D6D"/>
                </a:solidFill>
              </a:rPr>
              <a:t>timer</a:t>
            </a:r>
            <a:endParaRPr lang="fa-IR" sz="1400" dirty="0">
              <a:solidFill>
                <a:srgbClr val="FF6D6D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03D4C-33B2-4DCA-98CB-C68F4E7BFDF3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343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1961</TotalTime>
  <Words>1110</Words>
  <Application>Microsoft Office PowerPoint</Application>
  <PresentationFormat>On-screen Show (4:3)</PresentationFormat>
  <Paragraphs>393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Horizon</vt:lpstr>
      <vt:lpstr>Power Model </vt:lpstr>
      <vt:lpstr>introduction</vt:lpstr>
      <vt:lpstr>introduction</vt:lpstr>
      <vt:lpstr>introduction</vt:lpstr>
      <vt:lpstr>Power management scheme</vt:lpstr>
      <vt:lpstr>Power management scheme</vt:lpstr>
      <vt:lpstr>Power management scheme</vt:lpstr>
      <vt:lpstr>Power management scheme</vt:lpstr>
      <vt:lpstr>Power management scheme</vt:lpstr>
      <vt:lpstr>Power management scheme</vt:lpstr>
      <vt:lpstr>Power management scheme</vt:lpstr>
      <vt:lpstr>Power management scheme</vt:lpstr>
      <vt:lpstr>Power management scheme</vt:lpstr>
      <vt:lpstr>Power management scheme</vt:lpstr>
      <vt:lpstr>Power management scheme</vt:lpstr>
      <vt:lpstr>Energy consumption Measurement</vt:lpstr>
      <vt:lpstr>Energy consumption Measurement </vt:lpstr>
      <vt:lpstr>Energy consumption Measurement </vt:lpstr>
      <vt:lpstr>Energy consumption Measurement </vt:lpstr>
      <vt:lpstr>Energy consumption Measurement </vt:lpstr>
      <vt:lpstr>Energy consumption Measurement </vt:lpstr>
      <vt:lpstr>Simple example:</vt:lpstr>
      <vt:lpstr>Simple  example:</vt:lpstr>
      <vt:lpstr>Simple  example:</vt:lpstr>
      <vt:lpstr>Simple  example:</vt:lpstr>
      <vt:lpstr>Simple  example: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Model</dc:title>
  <dc:creator>MRT Pack 20 DVDs</dc:creator>
  <cp:lastModifiedBy>MRT Pack 20 DVDs</cp:lastModifiedBy>
  <cp:revision>117</cp:revision>
  <dcterms:created xsi:type="dcterms:W3CDTF">2011-11-11T11:26:04Z</dcterms:created>
  <dcterms:modified xsi:type="dcterms:W3CDTF">2011-12-04T08:04:59Z</dcterms:modified>
</cp:coreProperties>
</file>