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696" r:id="rId2"/>
    <p:sldMasterId id="2147483708" r:id="rId3"/>
  </p:sldMasterIdLst>
  <p:notesMasterIdLst>
    <p:notesMasterId r:id="rId31"/>
  </p:notesMasterIdLst>
  <p:sldIdLst>
    <p:sldId id="256" r:id="rId4"/>
    <p:sldId id="257" r:id="rId5"/>
    <p:sldId id="274" r:id="rId6"/>
    <p:sldId id="258" r:id="rId7"/>
    <p:sldId id="275" r:id="rId8"/>
    <p:sldId id="276" r:id="rId9"/>
    <p:sldId id="259" r:id="rId10"/>
    <p:sldId id="277" r:id="rId11"/>
    <p:sldId id="278" r:id="rId12"/>
    <p:sldId id="279" r:id="rId13"/>
    <p:sldId id="280" r:id="rId14"/>
    <p:sldId id="281" r:id="rId15"/>
    <p:sldId id="283" r:id="rId16"/>
    <p:sldId id="282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7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182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39B57-4E54-44E8-9B2C-F05636F86E5F}" type="datetimeFigureOut">
              <a:rPr lang="en-US" smtClean="0"/>
              <a:t>6/28/2011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01BF6-B623-4AB1-A864-C622A89CB3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01BF6-B623-4AB1-A864-C622A89CB3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41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01BF6-B623-4AB1-A864-C622A89CB3D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41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F417-D3AE-4EE8-B8A8-E999E9A42ECD}" type="datetime1">
              <a:rPr lang="en-US" smtClean="0"/>
              <a:t>6/28/2011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Sharif Unversity of Technology, Department of Computer Engineering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9F3-299A-484C-AD68-CB5ECE3B373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B8CE-8F00-493F-BF56-243B884E0792}" type="datetime1">
              <a:rPr lang="en-US" smtClean="0"/>
              <a:t>6/28/2011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Sharif Unversity of Technology, Department of Computer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9F3-299A-484C-AD68-CB5ECE3B3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4178C-2E17-4441-AEA5-439DA6C97F90}" type="datetime1">
              <a:rPr lang="en-US" smtClean="0"/>
              <a:t>6/28/2011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Sharif Unversity of Technology, Department of Computer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9F3-299A-484C-AD68-CB5ECE3B3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F417-D3AE-4EE8-B8A8-E999E9A42ECD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6/28/2011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Sharif Unversity of Technology, Department of Computer Engineering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9F3-299A-484C-AD68-CB5ECE3B3736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988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300" b="1"/>
            </a:lvl1pPr>
          </a:lstStyle>
          <a:p>
            <a:fld id="{5A53A84F-CD04-4D32-81DE-EDC201852160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6/28/2011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422064"/>
            <a:ext cx="4876800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>
                <a:solidFill>
                  <a:srgbClr val="D4D2D0">
                    <a:shade val="50000"/>
                  </a:srgbClr>
                </a:solidFill>
              </a:rPr>
              <a:t>Sharif University of Technology, Department of Computer Engineering</a:t>
            </a:r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1"/>
            </a:lvl1pPr>
          </a:lstStyle>
          <a:p>
            <a:fld id="{6174F9F3-299A-484C-AD68-CB5ECE3B3736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94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CCDA-121F-46E9-A01B-C6BDB2EEAED4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6/28/2011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Sharif Unversity of Technology, Department of Computer Engineering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9F3-299A-484C-AD68-CB5ECE3B3736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5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6569-0854-4D54-987F-9A414CB701CF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6/28/2011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Sharif Unversity of Technology, Department of Computer Engineering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9F3-299A-484C-AD68-CB5ECE3B3736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70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CBC0-A31C-4F8F-BCE4-D962B7CB2D7C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6/28/2011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Sharif Unversity of Technology, Department of Computer Engineering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9F3-299A-484C-AD68-CB5ECE3B3736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89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95D4-B1C0-4FB3-80D1-3C5B9ACCF2EC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6/28/2011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74F9F3-299A-484C-AD68-CB5ECE3B3736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Sharif Unversity of Technology, Department of Computer Engineering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9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F283-CC9A-4D80-895D-68503AD6D411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6/28/2011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Sharif Unversity of Technology, Department of Computer Engineering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9F3-299A-484C-AD68-CB5ECE3B3736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48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423A-E533-42B0-9FFD-73B18C4AAA98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6/28/2011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Sharif Unversity of Technology, Department of Computer Engineering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174F9F3-299A-484C-AD68-CB5ECE3B3736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6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300" b="1"/>
            </a:lvl1pPr>
          </a:lstStyle>
          <a:p>
            <a:fld id="{5A53A84F-CD04-4D32-81DE-EDC201852160}" type="datetime1">
              <a:rPr lang="en-US" smtClean="0"/>
              <a:pPr/>
              <a:t>6/28/2011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422064"/>
            <a:ext cx="4876800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/>
              <a:t>Sharif University of Technology, Department of Computer Engineering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1"/>
            </a:lvl1pPr>
          </a:lstStyle>
          <a:p>
            <a:fld id="{6174F9F3-299A-484C-AD68-CB5ECE3B373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6F414C2-7C2E-4925-9FC4-54C7EE3A6848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6/28/2011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Sharif Unversity of Technology, Department of Computer Engineering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9F3-299A-484C-AD68-CB5ECE3B3736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45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B8CE-8F00-493F-BF56-243B884E0792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6/28/2011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Sharif Unversity of Technology, Department of Computer Engineering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9F3-299A-484C-AD68-CB5ECE3B3736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3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4178C-2E17-4441-AEA5-439DA6C97F90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6/28/2011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Sharif Unversity of Technology, Department of Computer Engineering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9F3-299A-484C-AD68-CB5ECE3B3736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0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7F417-D3AE-4EE8-B8A8-E999E9A42ECD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6/28/2011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Sharif Unversity of Technology, Department of Computer Engineering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9F3-299A-484C-AD68-CB5ECE3B3736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70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300" b="1"/>
            </a:lvl1pPr>
          </a:lstStyle>
          <a:p>
            <a:fld id="{5A53A84F-CD04-4D32-81DE-EDC201852160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6/28/2011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422064"/>
            <a:ext cx="4876800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 smtClean="0">
                <a:solidFill>
                  <a:srgbClr val="D4D2D0">
                    <a:shade val="50000"/>
                  </a:srgbClr>
                </a:solidFill>
              </a:rPr>
              <a:t>Sharif University of Technology, Department of Computer Engineering</a:t>
            </a:r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1"/>
            </a:lvl1pPr>
          </a:lstStyle>
          <a:p>
            <a:fld id="{6174F9F3-299A-484C-AD68-CB5ECE3B3736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7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CCDA-121F-46E9-A01B-C6BDB2EEAED4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6/28/2011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Sharif Unversity of Technology, Department of Computer Engineering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9F3-299A-484C-AD68-CB5ECE3B3736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30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6569-0854-4D54-987F-9A414CB701CF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6/28/2011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Sharif Unversity of Technology, Department of Computer Engineering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9F3-299A-484C-AD68-CB5ECE3B3736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58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CBC0-A31C-4F8F-BCE4-D962B7CB2D7C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6/28/2011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Sharif Unversity of Technology, Department of Computer Engineering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9F3-299A-484C-AD68-CB5ECE3B3736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05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95D4-B1C0-4FB3-80D1-3C5B9ACCF2EC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6/28/2011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74F9F3-299A-484C-AD68-CB5ECE3B3736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Sharif Unversity of Technology, Department of Computer Engineering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95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F283-CC9A-4D80-895D-68503AD6D411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6/28/2011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Sharif Unversity of Technology, Department of Computer Engineering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9F3-299A-484C-AD68-CB5ECE3B3736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77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3CCDA-121F-46E9-A01B-C6BDB2EEAED4}" type="datetime1">
              <a:rPr lang="en-US" smtClean="0"/>
              <a:t>6/28/2011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Sharif Unversity of Technology, Department of Computer Engineering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9F3-299A-484C-AD68-CB5ECE3B373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423A-E533-42B0-9FFD-73B18C4AAA98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6/28/2011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Sharif Unversity of Technology, Department of Computer Engineering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174F9F3-299A-484C-AD68-CB5ECE3B3736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56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6F414C2-7C2E-4925-9FC4-54C7EE3A6848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6/28/2011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Sharif Unversity of Technology, Department of Computer Engineering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9F3-299A-484C-AD68-CB5ECE3B3736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3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B8CE-8F00-493F-BF56-243B884E0792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6/28/2011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Sharif Unversity of Technology, Department of Computer Engineering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9F3-299A-484C-AD68-CB5ECE3B3736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41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4178C-2E17-4441-AEA5-439DA6C97F90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6/28/2011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Sharif Unversity of Technology, Department of Computer Engineering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9F3-299A-484C-AD68-CB5ECE3B3736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26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6569-0854-4D54-987F-9A414CB701CF}" type="datetime1">
              <a:rPr lang="en-US" smtClean="0"/>
              <a:t>6/28/2011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Sharif Unversity of Technology, Department of Computer Engineering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9F3-299A-484C-AD68-CB5ECE3B3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7CBC0-A31C-4F8F-BCE4-D962B7CB2D7C}" type="datetime1">
              <a:rPr lang="en-US" smtClean="0"/>
              <a:t>6/28/2011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Sharif Unversity of Technology, Department of Computer Engineering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9F3-299A-484C-AD68-CB5ECE3B3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95D4-B1C0-4FB3-80D1-3C5B9ACCF2EC}" type="datetime1">
              <a:rPr lang="en-US" smtClean="0"/>
              <a:t>6/28/2011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74F9F3-299A-484C-AD68-CB5ECE3B373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Sharif Unversity of Technology, Department of Computer Engineering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7F283-CC9A-4D80-895D-68503AD6D411}" type="datetime1">
              <a:rPr lang="en-US" smtClean="0"/>
              <a:t>6/28/2011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Sharif Unversity of Technology, Department of Computer Engineering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9F3-299A-484C-AD68-CB5ECE3B3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3423A-E533-42B0-9FFD-73B18C4AAA98}" type="datetime1">
              <a:rPr lang="en-US" smtClean="0"/>
              <a:t>6/28/2011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Sharif Unversity of Technology, Department of Computer Engineering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174F9F3-299A-484C-AD68-CB5ECE3B3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26F414C2-7C2E-4925-9FC4-54C7EE3A6848}" type="datetime1">
              <a:rPr lang="en-US" smtClean="0"/>
              <a:t>6/28/2011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Sharif Unversity of Technology, Department of Computer Engineering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9F3-299A-484C-AD68-CB5ECE3B373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B38E688-1319-4934-BE79-41CB1E64989F}" type="datetime1">
              <a:rPr lang="en-US" smtClean="0"/>
              <a:t>6/28/2011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Sharif Unversity of Technology, Department of Computer Engineering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174F9F3-299A-484C-AD68-CB5ECE3B373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B38E688-1319-4934-BE79-41CB1E64989F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6/28/2011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Sharif Unversity of Technology, Department of Computer Engineering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174F9F3-299A-484C-AD68-CB5ECE3B3736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4177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B38E688-1319-4934-BE79-41CB1E64989F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6/28/2011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Sharif Unversity of Technology, Department of Computer Engineering</a:t>
            </a:r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174F9F3-299A-484C-AD68-CB5ECE3B3736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6198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43100" y="3302001"/>
            <a:ext cx="525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for DSN Group Meeting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67000" y="4236159"/>
            <a:ext cx="3810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en-US" sz="2000" b="1" dirty="0"/>
              <a:t>By: </a:t>
            </a:r>
            <a:r>
              <a:rPr lang="en-US" sz="2000" dirty="0"/>
              <a:t>Reza </a:t>
            </a:r>
            <a:r>
              <a:rPr lang="en-US" sz="2000" dirty="0" smtClean="0"/>
              <a:t>Faridmoayer</a:t>
            </a:r>
            <a:endParaRPr lang="en-US" sz="2000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96255" y="4775096"/>
            <a:ext cx="415149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/>
            <a:r>
              <a:rPr lang="en-US" sz="2000" b="1" dirty="0" smtClean="0"/>
              <a:t>Supervisor: </a:t>
            </a:r>
            <a:r>
              <a:rPr lang="en-US" sz="2000" dirty="0"/>
              <a:t>Dr. </a:t>
            </a:r>
            <a:r>
              <a:rPr lang="en-US" sz="2000" dirty="0" smtClean="0"/>
              <a:t>Asadi</a:t>
            </a:r>
            <a:endParaRPr lang="en-US" sz="2000" dirty="0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859240" y="5948865"/>
            <a:ext cx="73493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Sharif University of Technology, </a:t>
            </a:r>
            <a:r>
              <a:rPr lang="en-US" sz="1600" dirty="0" smtClean="0"/>
              <a:t>Department of Computer Engineering</a:t>
            </a:r>
            <a:endParaRPr lang="en-US" sz="1600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33800" y="6447168"/>
            <a:ext cx="1676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i="1" dirty="0"/>
              <a:t> </a:t>
            </a:r>
            <a:r>
              <a:rPr lang="en-US" sz="1400" i="1"/>
              <a:t>J</a:t>
            </a:r>
            <a:r>
              <a:rPr lang="en-US" sz="1400" i="1" smtClean="0"/>
              <a:t>un 28, </a:t>
            </a:r>
            <a:r>
              <a:rPr lang="en-US" sz="1400" i="1" dirty="0" smtClean="0"/>
              <a:t>2011</a:t>
            </a:r>
            <a:endParaRPr lang="fa-IR" sz="1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1824038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i="1" u="sng" dirty="0"/>
              <a:t>Different Mapping Schemes</a:t>
            </a:r>
            <a:endParaRPr lang="en-US" sz="3400" dirty="0"/>
          </a:p>
          <a:p>
            <a:pPr algn="ctr"/>
            <a:endParaRPr lang="en-US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Faridmoayer\Documents\My Dropbox\ARM BLUE-MINI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96" y="203958"/>
            <a:ext cx="1447609" cy="145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92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050"/>
            <a:ext cx="8534400" cy="838200"/>
          </a:xfrm>
        </p:spPr>
        <p:txBody>
          <a:bodyPr>
            <a:noAutofit/>
          </a:bodyPr>
          <a:lstStyle/>
          <a:p>
            <a:r>
              <a:rPr lang="en-US" sz="2800" i="1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Demand-based Flash Translation Layer (DFTL</a:t>
            </a:r>
            <a:r>
              <a:rPr lang="en-US" sz="2800" i="1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r>
              <a:rPr lang="en-US" sz="28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(Cont.)</a:t>
            </a:r>
            <a:endParaRPr lang="en-US" sz="2000" i="1" u="sng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8426"/>
            <a:ext cx="3429000" cy="60960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Clr>
                <a:srgbClr val="6EA0B0"/>
              </a:buClr>
            </a:pPr>
            <a:r>
              <a:rPr lang="en-US" sz="2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The example of DFTL </a:t>
            </a:r>
          </a:p>
          <a:p>
            <a:pPr marL="36576" lvl="0" indent="0">
              <a:lnSpc>
                <a:spcPct val="150000"/>
              </a:lnSpc>
              <a:buClr>
                <a:srgbClr val="6EA0B0"/>
              </a:buClr>
              <a:buNone/>
            </a:pPr>
            <a:endParaRPr lang="en-US" sz="2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3225" indent="0">
              <a:lnSpc>
                <a:spcPct val="150000"/>
              </a:lnSpc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688975" indent="-285750">
              <a:lnSpc>
                <a:spcPct val="150000"/>
              </a:lnSpc>
              <a:buFont typeface="Courier New" pitchFamily="49" charset="0"/>
              <a:buChar char="o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9648-9329-49CF-B036-A84119F84E41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6/28/2011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22064"/>
            <a:ext cx="304800" cy="365125"/>
          </a:xfrm>
        </p:spPr>
        <p:txBody>
          <a:bodyPr/>
          <a:lstStyle/>
          <a:p>
            <a:fld id="{6174F9F3-299A-484C-AD68-CB5ECE3B3736}" type="slidenum">
              <a:rPr lang="en-US" sz="1300" smtClean="0">
                <a:solidFill>
                  <a:srgbClr val="D4D2D0">
                    <a:shade val="50000"/>
                  </a:srgbClr>
                </a:solidFill>
              </a:rPr>
              <a:pPr/>
              <a:t>10</a:t>
            </a:fld>
            <a:endParaRPr lang="en-US" sz="1300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19300" y="6422064"/>
            <a:ext cx="5105400" cy="365125"/>
          </a:xfrm>
        </p:spPr>
        <p:txBody>
          <a:bodyPr/>
          <a:lstStyle/>
          <a:p>
            <a:r>
              <a:rPr lang="en-US" dirty="0" smtClean="0">
                <a:solidFill>
                  <a:srgbClr val="D4D2D0">
                    <a:shade val="50000"/>
                  </a:srgbClr>
                </a:solidFill>
              </a:rPr>
              <a:t>Sharif University of Technology, Department of Computer Engineering</a:t>
            </a:r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001345"/>
              </p:ext>
            </p:extLst>
          </p:nvPr>
        </p:nvGraphicFramePr>
        <p:xfrm>
          <a:off x="990600" y="1909950"/>
          <a:ext cx="7105650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Visio" r:id="rId3" imgW="6303960" imgH="3710976" progId="Visio.Drawing.11">
                  <p:embed/>
                </p:oleObj>
              </mc:Choice>
              <mc:Fallback>
                <p:oleObj name="Visio" r:id="rId3" imgW="6303960" imgH="3710976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09950"/>
                        <a:ext cx="7105650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590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543800" cy="838200"/>
          </a:xfrm>
        </p:spPr>
        <p:txBody>
          <a:bodyPr>
            <a:noAutofit/>
          </a:bodyPr>
          <a:lstStyle/>
          <a:p>
            <a:r>
              <a:rPr lang="en-US" sz="3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Convertible Flash Translation Layer (CFTL)</a:t>
            </a:r>
            <a:r>
              <a:rPr lang="en-US" sz="3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  </a:t>
            </a:r>
            <a:endParaRPr lang="en-US" sz="20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924800" cy="48005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 workload behavior FTL scheme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Takes advantage of page-level and block-level mapping scheme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Page-level and block-level mapping schemes to manage write-intensive workloads and read-intensive workloads</a:t>
            </a:r>
          </a:p>
          <a:p>
            <a:pPr marL="403225" indent="-366713">
              <a:lnSpc>
                <a:spcPct val="150000"/>
              </a:lnSpc>
            </a:pPr>
            <a:r>
              <a:rPr lang="en-US" sz="2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CFTL Architecture</a:t>
            </a:r>
            <a:endParaRPr lang="en-US" sz="22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8650" indent="-225425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200" i="1" dirty="0">
                <a:latin typeface="Times New Roman"/>
                <a:ea typeface="Calibri"/>
              </a:rPr>
              <a:t>Cached Block Mapping Table (CBMT</a:t>
            </a:r>
            <a:r>
              <a:rPr lang="en-US" sz="2200" i="1" dirty="0" smtClean="0">
                <a:latin typeface="Times New Roman"/>
                <a:ea typeface="Calibri"/>
              </a:rPr>
              <a:t>)</a:t>
            </a:r>
          </a:p>
          <a:p>
            <a:pPr marL="628650" indent="-225425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400" i="1" dirty="0">
                <a:latin typeface="Times New Roman"/>
                <a:ea typeface="Calibri"/>
              </a:rPr>
              <a:t>Cached Page Mapping Table (CPMT)</a:t>
            </a:r>
            <a:r>
              <a:rPr lang="en-US" sz="2400" dirty="0">
                <a:latin typeface="Times New Roman"/>
                <a:ea typeface="Calibri"/>
              </a:rPr>
              <a:t> </a:t>
            </a:r>
            <a:endParaRPr lang="en-US" sz="2400" dirty="0" smtClean="0">
              <a:latin typeface="Times New Roman"/>
              <a:ea typeface="Calibri"/>
            </a:endParaRPr>
          </a:p>
          <a:p>
            <a:pPr marL="628650" indent="-225425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400" i="1" dirty="0">
                <a:latin typeface="Times New Roman"/>
                <a:ea typeface="Calibri"/>
              </a:rPr>
              <a:t>Tier-1 Page Mapping Table</a:t>
            </a:r>
            <a:r>
              <a:rPr lang="en-US" sz="2400" dirty="0">
                <a:latin typeface="Times New Roman"/>
                <a:ea typeface="Calibri"/>
              </a:rPr>
              <a:t> </a:t>
            </a:r>
            <a:endParaRPr lang="en-US" sz="22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3225" indent="0">
              <a:lnSpc>
                <a:spcPct val="150000"/>
              </a:lnSpc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688975" indent="-285750">
              <a:lnSpc>
                <a:spcPct val="150000"/>
              </a:lnSpc>
              <a:buFont typeface="Courier New" pitchFamily="49" charset="0"/>
              <a:buChar char="o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9648-9329-49CF-B036-A84119F84E41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6/28/2011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22064"/>
            <a:ext cx="304800" cy="365125"/>
          </a:xfrm>
        </p:spPr>
        <p:txBody>
          <a:bodyPr/>
          <a:lstStyle/>
          <a:p>
            <a:fld id="{6174F9F3-299A-484C-AD68-CB5ECE3B3736}" type="slidenum">
              <a:rPr lang="en-US" sz="1300" smtClean="0">
                <a:solidFill>
                  <a:srgbClr val="D4D2D0">
                    <a:shade val="50000"/>
                  </a:srgbClr>
                </a:solidFill>
              </a:rPr>
              <a:pPr/>
              <a:t>11</a:t>
            </a:fld>
            <a:endParaRPr lang="en-US" sz="1300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19300" y="6422064"/>
            <a:ext cx="5105400" cy="365125"/>
          </a:xfrm>
        </p:spPr>
        <p:txBody>
          <a:bodyPr/>
          <a:lstStyle/>
          <a:p>
            <a:r>
              <a:rPr lang="en-US" dirty="0" smtClean="0">
                <a:solidFill>
                  <a:srgbClr val="D4D2D0">
                    <a:shade val="50000"/>
                  </a:srgbClr>
                </a:solidFill>
              </a:rPr>
              <a:t>Sharif University of Technology, Department of Computer Engineering</a:t>
            </a:r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56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A84F-CD04-4D32-81DE-EDC201852160}" type="datetime1">
              <a:rPr lang="en-US" smtClean="0"/>
              <a:pPr/>
              <a:t>6/28/2011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Sharif University of Technology, Department of Computer Engineering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9F3-299A-484C-AD68-CB5ECE3B373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66900" y="281050"/>
            <a:ext cx="373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CFTL Architecture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015055"/>
              </p:ext>
            </p:extLst>
          </p:nvPr>
        </p:nvGraphicFramePr>
        <p:xfrm>
          <a:off x="685800" y="1155889"/>
          <a:ext cx="7162800" cy="4951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" name="Visio" r:id="rId3" imgW="6796980" imgH="4696544" progId="Visio.Drawing.11">
                  <p:embed/>
                </p:oleObj>
              </mc:Choice>
              <mc:Fallback>
                <p:oleObj name="Visio" r:id="rId3" imgW="6796980" imgH="4696544" progId="Visio.Drawing.11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155889"/>
                        <a:ext cx="7162800" cy="49514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314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534400" cy="1143000"/>
          </a:xfrm>
        </p:spPr>
        <p:txBody>
          <a:bodyPr/>
          <a:lstStyle/>
          <a:p>
            <a:r>
              <a:rPr lang="en-US" sz="3200" i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Convertible Flash Translation Layer (CFTL</a:t>
            </a:r>
            <a:r>
              <a:rPr lang="en-US" sz="3200" i="1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)</a:t>
            </a:r>
            <a:r>
              <a:rPr lang="en-US" sz="32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 </a:t>
            </a:r>
            <a:r>
              <a:rPr lang="en-US" sz="22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(Cont.)</a:t>
            </a:r>
            <a:r>
              <a:rPr lang="en-US" sz="30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0215" algn="just">
              <a:lnSpc>
                <a:spcPct val="150000"/>
              </a:lnSpc>
              <a:spcAft>
                <a:spcPts val="1000"/>
              </a:spcAft>
            </a:pPr>
            <a:r>
              <a:rPr lang="en-US" sz="2200" u="sng" dirty="0">
                <a:latin typeface="Times New Roman" pitchFamily="18" charset="0"/>
                <a:ea typeface="Calibri"/>
                <a:cs typeface="Times New Roman" pitchFamily="18" charset="0"/>
              </a:rPr>
              <a:t>DFTL and CFTL </a:t>
            </a:r>
            <a:r>
              <a:rPr lang="en-US" sz="2200" u="sng" dirty="0" smtClean="0">
                <a:latin typeface="Times New Roman" pitchFamily="18" charset="0"/>
                <a:ea typeface="Calibri"/>
                <a:cs typeface="Times New Roman" pitchFamily="18" charset="0"/>
              </a:rPr>
              <a:t>comparison</a:t>
            </a:r>
          </a:p>
          <a:p>
            <a:pPr marL="66167" indent="0" algn="just">
              <a:lnSpc>
                <a:spcPct val="150000"/>
              </a:lnSpc>
              <a:spcAft>
                <a:spcPts val="1000"/>
              </a:spcAft>
              <a:buNone/>
            </a:pPr>
            <a:endParaRPr lang="en-US" sz="2200" u="sng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66167" indent="0" algn="just">
              <a:lnSpc>
                <a:spcPct val="150000"/>
              </a:lnSpc>
              <a:spcAft>
                <a:spcPts val="1000"/>
              </a:spcAft>
              <a:buNone/>
            </a:pPr>
            <a:endParaRPr lang="en-US" sz="2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A84F-CD04-4D32-81DE-EDC201852160}" type="datetime1">
              <a:rPr lang="en-US" smtClean="0"/>
              <a:pPr/>
              <a:t>6/28/2011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Sharif University of Technology, Department of Computer Engineering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9F3-299A-484C-AD68-CB5ECE3B3736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252117"/>
              </p:ext>
            </p:extLst>
          </p:nvPr>
        </p:nvGraphicFramePr>
        <p:xfrm>
          <a:off x="-96167" y="2819400"/>
          <a:ext cx="8978917" cy="288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Document" r:id="rId3" imgW="6084561" imgH="1953158" progId="Word.Document.12">
                  <p:embed/>
                </p:oleObj>
              </mc:Choice>
              <mc:Fallback>
                <p:oleObj name="Document" r:id="rId3" imgW="6084561" imgH="19531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96167" y="2819400"/>
                        <a:ext cx="8978917" cy="2881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736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A84F-CD04-4D32-81DE-EDC201852160}" type="datetime1">
              <a:rPr lang="en-US" smtClean="0"/>
              <a:pPr/>
              <a:t>6/28/2011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Sharif University of Technology, Department of Computer Engineering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9F3-299A-484C-AD68-CB5ECE3B373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447801"/>
            <a:ext cx="5867399" cy="4234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1050"/>
            <a:ext cx="8534400" cy="838200"/>
          </a:xfrm>
        </p:spPr>
        <p:txBody>
          <a:bodyPr>
            <a:noAutofit/>
          </a:bodyPr>
          <a:lstStyle/>
          <a:p>
            <a:r>
              <a:rPr lang="en-US" sz="3000" i="1" u="sng" dirty="0">
                <a:solidFill>
                  <a:schemeClr val="bg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Convertible Flash Translation Layer (CFTL)</a:t>
            </a:r>
            <a:r>
              <a:rPr lang="en-US" sz="3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(Cont.)</a:t>
            </a:r>
            <a:endParaRPr lang="en-US" sz="2000" i="1" u="sng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843149"/>
            <a:ext cx="3429000" cy="60960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Clr>
                <a:srgbClr val="6EA0B0"/>
              </a:buClr>
            </a:pPr>
            <a:r>
              <a:rPr lang="en-US" sz="22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The example of CFTL </a:t>
            </a:r>
          </a:p>
          <a:p>
            <a:pPr marL="36576" lvl="0" indent="0">
              <a:lnSpc>
                <a:spcPct val="150000"/>
              </a:lnSpc>
              <a:buClr>
                <a:srgbClr val="6EA0B0"/>
              </a:buClr>
              <a:buNone/>
            </a:pPr>
            <a:endParaRPr lang="en-US" sz="2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3225" indent="0">
              <a:lnSpc>
                <a:spcPct val="150000"/>
              </a:lnSpc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688975" indent="-285750">
              <a:lnSpc>
                <a:spcPct val="150000"/>
              </a:lnSpc>
              <a:buFont typeface="Courier New" pitchFamily="49" charset="0"/>
              <a:buChar char="o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36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4000" cy="868362"/>
          </a:xfrm>
        </p:spPr>
        <p:txBody>
          <a:bodyPr>
            <a:normAutofit/>
          </a:bodyPr>
          <a:lstStyle/>
          <a:p>
            <a:r>
              <a:rPr lang="en-US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Block-level Mapping Scheme</a:t>
            </a:r>
            <a:endParaRPr lang="en-US" sz="3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  <a:buClr>
                <a:srgbClr val="6EA0B0"/>
              </a:buClr>
            </a:pPr>
            <a:r>
              <a:rPr lang="en-US" sz="2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Managing the NAND flash memory on </a:t>
            </a:r>
            <a:r>
              <a:rPr lang="en-US" sz="2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block </a:t>
            </a:r>
            <a:r>
              <a:rPr lang="en-US" sz="2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basis</a:t>
            </a:r>
          </a:p>
          <a:p>
            <a:pPr lvl="0">
              <a:lnSpc>
                <a:spcPct val="150000"/>
              </a:lnSpc>
              <a:buClr>
                <a:srgbClr val="6EA0B0"/>
              </a:buClr>
            </a:pPr>
            <a:r>
              <a:rPr lang="en-US" sz="2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block </a:t>
            </a:r>
            <a:r>
              <a:rPr lang="en-US" sz="2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mapping table:</a:t>
            </a:r>
          </a:p>
          <a:p>
            <a:pPr marL="747713" lvl="0" indent="-344488">
              <a:lnSpc>
                <a:spcPct val="150000"/>
              </a:lnSpc>
              <a:buClr>
                <a:srgbClr val="6EA0B0"/>
              </a:buClr>
            </a:pPr>
            <a:r>
              <a:rPr lang="en-US" sz="2000" dirty="0">
                <a:latin typeface="Times New Roman"/>
                <a:ea typeface="Times New Roman"/>
              </a:rPr>
              <a:t>Logical Block Numbers (LBNs) </a:t>
            </a:r>
            <a:endParaRPr lang="en-US" sz="2000" dirty="0" smtClean="0">
              <a:latin typeface="Times New Roman"/>
              <a:ea typeface="Times New Roman"/>
            </a:endParaRPr>
          </a:p>
          <a:p>
            <a:pPr marL="747713" lvl="0" indent="-344488">
              <a:lnSpc>
                <a:spcPct val="150000"/>
              </a:lnSpc>
              <a:buClr>
                <a:srgbClr val="6EA0B0"/>
              </a:buClr>
            </a:pPr>
            <a:r>
              <a:rPr lang="en-US" sz="2000" dirty="0">
                <a:latin typeface="Times New Roman"/>
                <a:ea typeface="Times New Roman"/>
              </a:rPr>
              <a:t>Physical Block Numbers (PBNs</a:t>
            </a:r>
            <a:r>
              <a:rPr lang="en-US" sz="2000" dirty="0" smtClean="0">
                <a:latin typeface="Times New Roman"/>
                <a:ea typeface="Times New Roman"/>
              </a:rPr>
              <a:t>)</a:t>
            </a:r>
          </a:p>
          <a:p>
            <a:pPr marL="403225" lvl="0" indent="-344488">
              <a:lnSpc>
                <a:spcPct val="150000"/>
              </a:lnSpc>
              <a:buClr>
                <a:srgbClr val="6EA0B0"/>
              </a:buClr>
            </a:pPr>
            <a:r>
              <a:rPr lang="en-US" sz="2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Maintaining block </a:t>
            </a:r>
            <a:r>
              <a:rPr lang="en-US" sz="2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mapping table in both RAM and NAND flash </a:t>
            </a:r>
            <a:r>
              <a:rPr lang="en-US" sz="2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memory</a:t>
            </a:r>
          </a:p>
          <a:p>
            <a:pPr marL="58738" lvl="0" indent="344488">
              <a:lnSpc>
                <a:spcPct val="150000"/>
              </a:lnSpc>
              <a:buClr>
                <a:srgbClr val="6EA0B0"/>
              </a:buClr>
            </a:pPr>
            <a:r>
              <a:rPr lang="en-US" sz="2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Advantage</a:t>
            </a:r>
          </a:p>
          <a:p>
            <a:pPr marL="747713" lvl="0" indent="-344488">
              <a:lnSpc>
                <a:spcPct val="150000"/>
              </a:lnSpc>
              <a:buClr>
                <a:srgbClr val="6EA0B0"/>
              </a:buClr>
              <a:buFont typeface="Courier New" pitchFamily="49" charset="0"/>
              <a:buChar char="o"/>
            </a:pPr>
            <a:r>
              <a:rPr lang="en-US" sz="2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Smaller space of RAM and NAND flash</a:t>
            </a:r>
          </a:p>
          <a:p>
            <a:pPr marL="747713" lvl="0" indent="-344488">
              <a:lnSpc>
                <a:spcPct val="150000"/>
              </a:lnSpc>
              <a:buClr>
                <a:srgbClr val="6EA0B0"/>
              </a:buClr>
            </a:pPr>
            <a:endParaRPr lang="en-US" sz="2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A84F-CD04-4D32-81DE-EDC201852160}" type="datetime1">
              <a:rPr lang="en-US" smtClean="0"/>
              <a:pPr/>
              <a:t>6/28/2011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Sharif University of Technology, Department of Computer Engineering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9F3-299A-484C-AD68-CB5ECE3B373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07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34200" cy="868362"/>
          </a:xfrm>
        </p:spPr>
        <p:txBody>
          <a:bodyPr>
            <a:noAutofit/>
          </a:bodyPr>
          <a:lstStyle/>
          <a:p>
            <a:r>
              <a:rPr lang="en-US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Block-level Mapping Scheme </a:t>
            </a:r>
            <a:r>
              <a:rPr lang="en-US" sz="2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(Cont.)</a:t>
            </a:r>
            <a:endParaRPr lang="en-US" sz="2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7076"/>
            <a:ext cx="7467600" cy="1905000"/>
          </a:xfrm>
        </p:spPr>
        <p:txBody>
          <a:bodyPr/>
          <a:lstStyle/>
          <a:p>
            <a:pPr lvl="0">
              <a:lnSpc>
                <a:spcPct val="150000"/>
              </a:lnSpc>
              <a:buClr>
                <a:srgbClr val="6EA0B0"/>
              </a:buClr>
            </a:pPr>
            <a:r>
              <a:rPr lang="en-US" sz="2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Disadvantage</a:t>
            </a:r>
          </a:p>
          <a:p>
            <a:pPr marL="628650" lvl="0" indent="-225425">
              <a:lnSpc>
                <a:spcPct val="150000"/>
              </a:lnSpc>
              <a:buClr>
                <a:srgbClr val="6EA0B0"/>
              </a:buClr>
              <a:buFont typeface="Courier New" pitchFamily="49" charset="0"/>
              <a:buChar char="o"/>
            </a:pPr>
            <a:r>
              <a:rPr lang="en-US" sz="2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 block copy overhead</a:t>
            </a:r>
          </a:p>
          <a:p>
            <a:pPr lvl="0">
              <a:lnSpc>
                <a:spcPct val="150000"/>
              </a:lnSpc>
              <a:buClr>
                <a:srgbClr val="6EA0B0"/>
              </a:buClr>
            </a:pPr>
            <a:r>
              <a:rPr lang="en-US" sz="2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The example of block-level mapping scheme</a:t>
            </a:r>
            <a:endParaRPr lang="en-US" sz="2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4488" lvl="0" indent="-285750">
              <a:lnSpc>
                <a:spcPct val="150000"/>
              </a:lnSpc>
              <a:buClr>
                <a:srgbClr val="6EA0B0"/>
              </a:buClr>
              <a:buNone/>
            </a:pPr>
            <a:endParaRPr lang="en-US" sz="2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A84F-CD04-4D32-81DE-EDC201852160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6/28/2011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Sharif University of Technology, Department of Computer Engineering</a:t>
            </a:r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9F3-299A-484C-AD68-CB5ECE3B3736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16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34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A84F-CD04-4D32-81DE-EDC201852160}" type="datetime1">
              <a:rPr lang="en-US" smtClean="0"/>
              <a:pPr/>
              <a:t>6/28/2011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Sharif University of Technology, Department of Computer Engineering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9F3-299A-484C-AD68-CB5ECE3B373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284571"/>
              </p:ext>
            </p:extLst>
          </p:nvPr>
        </p:nvGraphicFramePr>
        <p:xfrm>
          <a:off x="1219200" y="762000"/>
          <a:ext cx="5867400" cy="5223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name="Visio" r:id="rId3" imgW="4836340" imgH="4287261" progId="Visio.Drawing.11">
                  <p:embed/>
                </p:oleObj>
              </mc:Choice>
              <mc:Fallback>
                <p:oleObj name="Visio" r:id="rId3" imgW="4836340" imgH="4287261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762000"/>
                        <a:ext cx="5867400" cy="522324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561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62600" cy="1096962"/>
          </a:xfrm>
        </p:spPr>
        <p:txBody>
          <a:bodyPr>
            <a:normAutofit/>
          </a:bodyPr>
          <a:lstStyle/>
          <a:p>
            <a:r>
              <a:rPr lang="en-US" sz="3200" b="1" i="1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Hybrid-Level Mapping Scheme</a:t>
            </a:r>
            <a:endParaRPr lang="en-US" sz="3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  <a:buClr>
                <a:srgbClr val="6EA0B0"/>
              </a:buClr>
            </a:pPr>
            <a:r>
              <a:rPr lang="en-US" sz="2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Managing the NAND flash memory on </a:t>
            </a:r>
            <a:r>
              <a:rPr lang="en-US" sz="2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both page &amp; block basis</a:t>
            </a:r>
          </a:p>
          <a:p>
            <a:pPr lvl="0">
              <a:lnSpc>
                <a:spcPct val="150000"/>
              </a:lnSpc>
              <a:buClr>
                <a:srgbClr val="6EA0B0"/>
              </a:buClr>
            </a:pPr>
            <a:r>
              <a:rPr lang="en-US" sz="2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Three types of mapping tables</a:t>
            </a:r>
          </a:p>
          <a:p>
            <a:pPr marL="855663" lvl="0" indent="-452438">
              <a:lnSpc>
                <a:spcPct val="150000"/>
              </a:lnSpc>
              <a:buClr>
                <a:srgbClr val="6EA0B0"/>
              </a:buClr>
            </a:pPr>
            <a:r>
              <a:rPr lang="en-US" sz="2000" dirty="0">
                <a:latin typeface="Times New Roman"/>
                <a:ea typeface="Calibri"/>
              </a:rPr>
              <a:t>Log Block Map </a:t>
            </a:r>
            <a:r>
              <a:rPr lang="en-US" sz="2000" dirty="0" smtClean="0">
                <a:latin typeface="Times New Roman"/>
                <a:ea typeface="Calibri"/>
              </a:rPr>
              <a:t>Table</a:t>
            </a:r>
          </a:p>
          <a:p>
            <a:pPr marL="855663" lvl="0" indent="-452438">
              <a:lnSpc>
                <a:spcPct val="150000"/>
              </a:lnSpc>
              <a:buClr>
                <a:srgbClr val="6EA0B0"/>
              </a:buClr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Block Map </a:t>
            </a: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Table</a:t>
            </a:r>
          </a:p>
          <a:p>
            <a:pPr marL="855663" lvl="0" indent="-452438">
              <a:lnSpc>
                <a:spcPct val="150000"/>
              </a:lnSpc>
              <a:buClr>
                <a:srgbClr val="6EA0B0"/>
              </a:buClr>
            </a:pP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Free Block Map </a:t>
            </a: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Table</a:t>
            </a:r>
          </a:p>
          <a:p>
            <a:pPr marL="403225" lvl="0" indent="-344488">
              <a:lnSpc>
                <a:spcPct val="150000"/>
              </a:lnSpc>
              <a:buClr>
                <a:srgbClr val="6EA0B0"/>
              </a:buClr>
            </a:pPr>
            <a:r>
              <a:rPr lang="en-US" sz="2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Maintaining </a:t>
            </a:r>
            <a:r>
              <a:rPr lang="en-US" sz="2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mapping </a:t>
            </a:r>
            <a:r>
              <a:rPr lang="en-US" sz="2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tables </a:t>
            </a:r>
            <a:r>
              <a:rPr lang="en-US" sz="2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in both RAM and NAND flash memory</a:t>
            </a:r>
          </a:p>
          <a:p>
            <a:pPr marL="403225" lvl="0" indent="-344488">
              <a:lnSpc>
                <a:spcPct val="150000"/>
              </a:lnSpc>
              <a:buClr>
                <a:srgbClr val="6EA0B0"/>
              </a:buClr>
            </a:pPr>
            <a:endParaRPr lang="en-US" sz="22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buClr>
                <a:srgbClr val="6EA0B0"/>
              </a:buClr>
            </a:pPr>
            <a:endParaRPr lang="en-US" sz="22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A84F-CD04-4D32-81DE-EDC201852160}" type="datetime1">
              <a:rPr lang="en-US" smtClean="0"/>
              <a:pPr/>
              <a:t>6/28/2011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Sharif University of Technology, Department of Computer Engineering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9F3-299A-484C-AD68-CB5ECE3B373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6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Hybrid-Level Mapping </a:t>
            </a:r>
            <a:r>
              <a:rPr lang="en-US" sz="3200" b="1" i="1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Scheme</a:t>
            </a:r>
            <a:r>
              <a:rPr lang="en-US" sz="32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(Cont.)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05800" cy="3352800"/>
          </a:xfrm>
        </p:spPr>
        <p:txBody>
          <a:bodyPr/>
          <a:lstStyle/>
          <a:p>
            <a:pPr marL="58738" lvl="0" indent="344488">
              <a:lnSpc>
                <a:spcPct val="150000"/>
              </a:lnSpc>
              <a:buClr>
                <a:srgbClr val="6EA0B0"/>
              </a:buClr>
            </a:pPr>
            <a:r>
              <a:rPr lang="en-US" sz="2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Advantage</a:t>
            </a:r>
          </a:p>
          <a:p>
            <a:pPr marL="403225" lvl="0" indent="344488">
              <a:lnSpc>
                <a:spcPct val="150000"/>
              </a:lnSpc>
              <a:buClr>
                <a:srgbClr val="6EA0B0"/>
              </a:buClr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Utilization both page-level and block-level mapping together</a:t>
            </a:r>
          </a:p>
          <a:p>
            <a:pPr lvl="0">
              <a:lnSpc>
                <a:spcPct val="150000"/>
              </a:lnSpc>
              <a:buClr>
                <a:srgbClr val="6EA0B0"/>
              </a:buClr>
            </a:pPr>
            <a:r>
              <a:rPr lang="en-US" sz="2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Disadvantage</a:t>
            </a:r>
          </a:p>
          <a:p>
            <a:pPr marL="403225" lvl="0" indent="344488">
              <a:lnSpc>
                <a:spcPct val="150000"/>
              </a:lnSpc>
              <a:buClr>
                <a:srgbClr val="6EA0B0"/>
              </a:buClr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Utilization full merge operation during garbage collection mechanism</a:t>
            </a:r>
          </a:p>
          <a:p>
            <a:pPr marL="403225" lvl="0" indent="344488">
              <a:lnSpc>
                <a:spcPct val="150000"/>
              </a:lnSpc>
              <a:buClr>
                <a:srgbClr val="6EA0B0"/>
              </a:buClr>
            </a:pP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 Inappropriate utilization of </a:t>
            </a:r>
            <a:r>
              <a:rPr lang="en-US" sz="2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 log blocks space</a:t>
            </a:r>
          </a:p>
          <a:p>
            <a:pPr marL="58738" indent="344488">
              <a:lnSpc>
                <a:spcPct val="150000"/>
              </a:lnSpc>
              <a:buClr>
                <a:srgbClr val="6EA0B0"/>
              </a:buClr>
            </a:pPr>
            <a:r>
              <a:rPr lang="en-US" sz="2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The example of </a:t>
            </a:r>
            <a:r>
              <a:rPr lang="en-US" sz="2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hybrid-level </a:t>
            </a:r>
            <a:r>
              <a:rPr lang="en-US" sz="2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mapping scheme</a:t>
            </a:r>
            <a:endParaRPr lang="en-US" sz="2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3225" lvl="0" indent="0">
              <a:lnSpc>
                <a:spcPct val="150000"/>
              </a:lnSpc>
              <a:buClr>
                <a:srgbClr val="6EA0B0"/>
              </a:buClr>
              <a:buNone/>
            </a:pPr>
            <a:endParaRPr lang="en-US" sz="20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3225" lvl="0" indent="344488">
              <a:lnSpc>
                <a:spcPct val="150000"/>
              </a:lnSpc>
              <a:buClr>
                <a:srgbClr val="6EA0B0"/>
              </a:buClr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A84F-CD04-4D32-81DE-EDC201852160}" type="datetime1">
              <a:rPr lang="en-US" smtClean="0"/>
              <a:pPr/>
              <a:t>6/28/2011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Sharif University of Technology, Department of Computer Engineering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9F3-299A-484C-AD68-CB5ECE3B3736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63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599"/>
            <a:ext cx="2209800" cy="1036125"/>
          </a:xfrm>
        </p:spPr>
        <p:txBody>
          <a:bodyPr/>
          <a:lstStyle/>
          <a:p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Outline</a:t>
            </a:r>
            <a:endParaRPr lang="en-US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178" y="1600200"/>
            <a:ext cx="8785576" cy="4724400"/>
          </a:xfrm>
        </p:spPr>
        <p:txBody>
          <a:bodyPr>
            <a:normAutofit/>
          </a:bodyPr>
          <a:lstStyle/>
          <a:p>
            <a:pPr marL="795338" lvl="2" indent="-400050" defTabSz="1033463">
              <a:lnSpc>
                <a:spcPct val="150000"/>
              </a:lnSpc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Page-Level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Mapping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Scheme</a:t>
            </a:r>
          </a:p>
          <a:p>
            <a:pPr marL="801688" lvl="2" indent="-6350">
              <a:lnSpc>
                <a:spcPct val="150000"/>
              </a:lnSpc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Demand-based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Flash Translation Layer (DFTL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801688" lvl="2" indent="-6350">
              <a:lnSpc>
                <a:spcPct val="150000"/>
              </a:lnSpc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Convertible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Flash Translation Layer (CFTL) </a:t>
            </a:r>
          </a:p>
          <a:p>
            <a:pPr marL="795338" lvl="2" indent="-400050">
              <a:lnSpc>
                <a:spcPct val="150000"/>
              </a:lnSpc>
              <a:buClr>
                <a:srgbClr val="6EA0B0"/>
              </a:buClr>
              <a:buSzPct val="80000"/>
              <a:buFont typeface="Wingdings 2"/>
              <a:buChar char="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Block-Level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Mapping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Scheme</a:t>
            </a:r>
          </a:p>
          <a:p>
            <a:pPr marL="403225" lvl="2" indent="392113">
              <a:lnSpc>
                <a:spcPct val="150000"/>
              </a:lnSpc>
              <a:buClr>
                <a:srgbClr val="6EA0B0"/>
              </a:buClr>
              <a:buSzPct val="80000"/>
              <a:buFont typeface="Wingdings 2"/>
              <a:buChar char="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Hybrid-Level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Mapping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Scheme </a:t>
            </a:r>
          </a:p>
          <a:p>
            <a:pPr marL="795338" lvl="2" indent="238125">
              <a:lnSpc>
                <a:spcPct val="150000"/>
              </a:lnSpc>
              <a:buClr>
                <a:srgbClr val="6EA0B0"/>
              </a:buClr>
              <a:buSzPct val="80000"/>
              <a:buFont typeface="Wingdings 2"/>
              <a:buChar char="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Fully Associative Sector Translation (FAST)</a:t>
            </a:r>
          </a:p>
          <a:p>
            <a:pPr marL="795338" lvl="2" indent="238125">
              <a:lnSpc>
                <a:spcPct val="150000"/>
              </a:lnSpc>
              <a:buClr>
                <a:srgbClr val="6EA0B0"/>
              </a:buClr>
              <a:buSzPct val="80000"/>
              <a:buFont typeface="Wingdings 2"/>
              <a:buChar char="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Flexible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group-mapping </a:t>
            </a:r>
            <a:r>
              <a:rPr lang="en-US" sz="2000" baseline="-25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(the second presentation)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95288" lvl="2" indent="0">
              <a:lnSpc>
                <a:spcPct val="150000"/>
              </a:lnSpc>
              <a:buClr>
                <a:srgbClr val="6EA0B0"/>
              </a:buClr>
              <a:buSzPct val="80000"/>
              <a:buNone/>
            </a:pPr>
            <a:endParaRPr lang="en-US" sz="2200" dirty="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E638-DC3B-4E11-A9D0-9C33B11D6AAC}" type="datetime1">
              <a:rPr lang="en-US" sz="1300" b="1" smtClean="0"/>
              <a:t>6/28/2011</a:t>
            </a:fld>
            <a:endParaRPr lang="en-US" sz="13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9F3-299A-484C-AD68-CB5ECE3B3736}" type="slidenum">
              <a:rPr lang="en-US" sz="1300" b="1" smtClean="0"/>
              <a:t>2</a:t>
            </a:fld>
            <a:endParaRPr lang="en-US" sz="1300" b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171700" y="6422064"/>
            <a:ext cx="4800600" cy="365125"/>
          </a:xfrm>
        </p:spPr>
        <p:txBody>
          <a:bodyPr/>
          <a:lstStyle/>
          <a:p>
            <a:r>
              <a:rPr lang="en-US" sz="1200" dirty="0" smtClean="0"/>
              <a:t>Sharif University of Technology, Department of Computer Engineering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9448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A84F-CD04-4D32-81DE-EDC201852160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6/28/2011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Sharif University of Technology, Department of Computer Engineering</a:t>
            </a:r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9F3-299A-484C-AD68-CB5ECE3B3736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20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280898"/>
              </p:ext>
            </p:extLst>
          </p:nvPr>
        </p:nvGraphicFramePr>
        <p:xfrm>
          <a:off x="1447800" y="457200"/>
          <a:ext cx="5715000" cy="5838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Visio" r:id="rId3" imgW="6787330" imgH="6926677" progId="Visio.Drawing.11">
                  <p:embed/>
                </p:oleObj>
              </mc:Choice>
              <mc:Fallback>
                <p:oleObj name="Visio" r:id="rId3" imgW="6787330" imgH="692667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57200"/>
                        <a:ext cx="5715000" cy="58385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119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Hybrid-Level Mapping </a:t>
            </a:r>
            <a:r>
              <a:rPr lang="en-US" sz="3200" b="1" i="1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Scheme</a:t>
            </a:r>
            <a:r>
              <a:rPr lang="en-US" sz="32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(Cont.)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A84F-CD04-4D32-81DE-EDC201852160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6/28/2011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Sharif University of Technology, Department of Computer Engineering</a:t>
            </a:r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9F3-299A-484C-AD68-CB5ECE3B3736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21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0754" y="1112552"/>
            <a:ext cx="8403771" cy="944628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Fully Associative Sector Translation (FAST) 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3000" y="2154375"/>
            <a:ext cx="7467600" cy="34844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Utilization a log block by all of the data blocks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Allocation one special log block for sequential writes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Advantage</a:t>
            </a:r>
          </a:p>
          <a:p>
            <a:pPr marL="855663" indent="-452438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optimal utilization of the log blocks space</a:t>
            </a:r>
          </a:p>
          <a:p>
            <a:pPr marL="403225" indent="-344488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Disadvantage</a:t>
            </a:r>
          </a:p>
          <a:p>
            <a:pPr marL="855663" indent="-452438"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suffering from longer merge operation time</a:t>
            </a:r>
          </a:p>
          <a:p>
            <a:pPr marL="58737" indent="0">
              <a:lnSpc>
                <a:spcPct val="15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8737" indent="0">
              <a:lnSpc>
                <a:spcPct val="150000"/>
              </a:lnSpc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89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Hybrid-Level Mapping </a:t>
            </a:r>
            <a:r>
              <a:rPr lang="en-US" sz="3200" b="1" i="1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Scheme</a:t>
            </a:r>
            <a:r>
              <a:rPr lang="en-US" sz="32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(Cont.)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A84F-CD04-4D32-81DE-EDC201852160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6/28/2011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Sharif University of Technology, Department of Computer Engineering</a:t>
            </a:r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9F3-299A-484C-AD68-CB5ECE3B3736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22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0754" y="1112552"/>
            <a:ext cx="8403771" cy="944628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Fully Associative Sector Translation (FAST) 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3000" y="2154375"/>
            <a:ext cx="7467600" cy="34844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Utilization a log block by all of the data blocks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Allocation one special log block for sequential writes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Advantage</a:t>
            </a:r>
          </a:p>
          <a:p>
            <a:pPr marL="855663" indent="-452438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optimal utilization of the log blocks space</a:t>
            </a:r>
          </a:p>
          <a:p>
            <a:pPr marL="403225" indent="-344488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Disadvantage</a:t>
            </a:r>
          </a:p>
          <a:p>
            <a:pPr marL="855663" indent="-452438">
              <a:lnSpc>
                <a:spcPct val="150000"/>
              </a:lnSpc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suffering from longer merge operation time</a:t>
            </a:r>
          </a:p>
          <a:p>
            <a:pPr marL="58737" indent="0">
              <a:lnSpc>
                <a:spcPct val="15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8737" indent="0">
              <a:lnSpc>
                <a:spcPct val="150000"/>
              </a:lnSpc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08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Hybrid-Level Mapping </a:t>
            </a:r>
            <a:r>
              <a:rPr lang="en-US" sz="3200" b="1" i="1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Scheme</a:t>
            </a:r>
            <a:r>
              <a:rPr lang="en-US" sz="32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(Cont.)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A84F-CD04-4D32-81DE-EDC201852160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6/28/2011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Sharif University of Technology, Department of Computer Engineering</a:t>
            </a:r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9F3-299A-484C-AD68-CB5ECE3B3736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23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0755" y="1112552"/>
            <a:ext cx="6434446" cy="944628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>
                <a:latin typeface="Times New Roman"/>
                <a:ea typeface="Calibri"/>
              </a:rPr>
              <a:t>Locality Aware Sector Translation (</a:t>
            </a:r>
            <a:r>
              <a:rPr lang="en-US" sz="2400" b="1" i="1" u="sng" dirty="0" smtClean="0">
                <a:latin typeface="Times New Roman"/>
                <a:ea typeface="Calibri"/>
              </a:rPr>
              <a:t>LAST)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3000" y="2154375"/>
            <a:ext cx="7467600" cy="34844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Classification random &amp; sequential writes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Division the log blocks:</a:t>
            </a:r>
          </a:p>
          <a:p>
            <a:pPr marL="855663" indent="-452438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Random log blocks</a:t>
            </a:r>
          </a:p>
          <a:p>
            <a:pPr marL="855663" indent="-452438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Sequential log blocks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Storing the sequential &amp; random writes into the sequential and random log blocks, respectively</a:t>
            </a:r>
          </a:p>
          <a:p>
            <a:pPr marL="58737" indent="0">
              <a:lnSpc>
                <a:spcPct val="15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8737" indent="0">
              <a:lnSpc>
                <a:spcPct val="150000"/>
              </a:lnSpc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58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Hybrid-Level Mapping </a:t>
            </a:r>
            <a:r>
              <a:rPr lang="en-US" sz="3200" b="1" i="1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Scheme</a:t>
            </a:r>
            <a:r>
              <a:rPr lang="en-US" sz="32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(Cont.)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A84F-CD04-4D32-81DE-EDC201852160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6/28/2011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Sharif University of Technology, Department of Computer Engineering</a:t>
            </a:r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9F3-299A-484C-AD68-CB5ECE3B3736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24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0755" y="1112552"/>
            <a:ext cx="6434446" cy="944628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>
                <a:solidFill>
                  <a:prstClr val="white"/>
                </a:solidFill>
                <a:latin typeface="Times New Roman"/>
                <a:ea typeface="Calibri"/>
              </a:rPr>
              <a:t>Locality Aware Sector Translation (</a:t>
            </a:r>
            <a:r>
              <a:rPr lang="en-US" sz="2400" b="1" i="1" u="sng" dirty="0" smtClean="0">
                <a:solidFill>
                  <a:prstClr val="white"/>
                </a:solidFill>
                <a:latin typeface="Times New Roman"/>
                <a:ea typeface="Calibri"/>
              </a:rPr>
              <a:t>LAST)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3000" y="2154375"/>
            <a:ext cx="7467600" cy="15794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Advantage</a:t>
            </a:r>
          </a:p>
          <a:p>
            <a:pPr marL="855663" indent="-452438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Reduction full merge operations            the improvement of performance</a:t>
            </a:r>
          </a:p>
          <a:p>
            <a:pPr>
              <a:lnSpc>
                <a:spcPct val="150000"/>
              </a:lnSpc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415150" y="30480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40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Hybrid-Level Mapping </a:t>
            </a:r>
            <a:r>
              <a:rPr lang="en-US" sz="3200" b="1" i="1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Scheme</a:t>
            </a:r>
            <a:r>
              <a:rPr lang="en-US" sz="32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(Cont.)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A84F-CD04-4D32-81DE-EDC201852160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6/28/2011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Sharif University of Technology, Department of Computer Engineering</a:t>
            </a:r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9F3-299A-484C-AD68-CB5ECE3B3736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25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0755" y="1112552"/>
            <a:ext cx="6434446" cy="944628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dirty="0">
                <a:latin typeface="Times New Roman"/>
                <a:ea typeface="Calibri"/>
              </a:rPr>
              <a:t>Log-based Flash Translation Layer (LogFTL)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43000" y="2154375"/>
            <a:ext cx="7467600" cy="386542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utilization of some log blocks for each data block</a:t>
            </a:r>
          </a:p>
          <a:p>
            <a:pPr algn="just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utilization of a pagemap cache to manage the pagemaps of  entire logic blocks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Advantage</a:t>
            </a:r>
          </a:p>
          <a:p>
            <a:pPr marL="855663" indent="-452438" algn="just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Shows the better performance than previous hybrid-level mapping schemes for read, write and erase operations</a:t>
            </a:r>
          </a:p>
          <a:p>
            <a:pPr marL="58738" indent="344488" algn="just">
              <a:lnSpc>
                <a:spcPct val="150000"/>
              </a:lnSpc>
            </a:pPr>
            <a:r>
              <a:rPr lang="en-US" sz="2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The </a:t>
            </a:r>
            <a:r>
              <a:rPr lang="en-US" sz="22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example </a:t>
            </a:r>
            <a:r>
              <a:rPr lang="en-US" sz="2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of </a:t>
            </a:r>
            <a:r>
              <a:rPr lang="en-US" sz="2000" b="1" i="1" u="sng" dirty="0">
                <a:latin typeface="Times New Roman"/>
                <a:ea typeface="Calibri"/>
                <a:hlinkClick r:id="rId2" action="ppaction://hlinksldjump"/>
              </a:rPr>
              <a:t>LogFTL</a:t>
            </a:r>
            <a:endParaRPr lang="en-US" sz="2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58738" indent="0" algn="just">
              <a:lnSpc>
                <a:spcPct val="150000"/>
              </a:lnSpc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03225" indent="-403225" algn="just">
              <a:lnSpc>
                <a:spcPct val="150000"/>
              </a:lnSpc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75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A84F-CD04-4D32-81DE-EDC201852160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6/28/2011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D4D2D0">
                    <a:shade val="50000"/>
                  </a:srgbClr>
                </a:solidFill>
              </a:rPr>
              <a:t>Sharif University of Technology, Department of Computer Engineering</a:t>
            </a:r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9F3-299A-484C-AD68-CB5ECE3B3736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26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95300"/>
            <a:ext cx="5486399" cy="585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162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760025" y="990600"/>
            <a:ext cx="4191000" cy="4495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A84F-CD04-4D32-81DE-EDC201852160}" type="datetime1">
              <a:rPr lang="en-US" smtClean="0"/>
              <a:pPr/>
              <a:t>6/28/2011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Sharif University of Technology, Department of Computer Engineering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9F3-299A-484C-AD68-CB5ECE3B373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381000"/>
            <a:ext cx="7467600" cy="4525963"/>
          </a:xfrm>
        </p:spPr>
        <p:txBody>
          <a:bodyPr>
            <a:noAutofit/>
          </a:bodyPr>
          <a:lstStyle/>
          <a:p>
            <a:pPr marL="36576" indent="0" algn="ctr">
              <a:buNone/>
            </a:pPr>
            <a:r>
              <a:rPr lang="en-US" sz="35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?</a:t>
            </a:r>
            <a:endParaRPr lang="en-US" sz="35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04800"/>
            <a:ext cx="6934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THANK YOU FOR YOUR ATTENTION</a:t>
            </a:r>
            <a:endParaRPr lang="en-US" sz="3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9911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599"/>
            <a:ext cx="3352800" cy="1036125"/>
          </a:xfrm>
        </p:spPr>
        <p:txBody>
          <a:bodyPr>
            <a:normAutofit/>
          </a:bodyPr>
          <a:lstStyle/>
          <a:p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Outline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(cont.)</a:t>
            </a:r>
            <a:endParaRPr lang="en-US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178" y="1600200"/>
            <a:ext cx="8785576" cy="2895600"/>
          </a:xfrm>
        </p:spPr>
        <p:txBody>
          <a:bodyPr>
            <a:normAutofit/>
          </a:bodyPr>
          <a:lstStyle/>
          <a:p>
            <a:pPr marL="795338" lvl="2" indent="-400050">
              <a:lnSpc>
                <a:spcPct val="150000"/>
              </a:lnSpc>
              <a:buClr>
                <a:srgbClr val="6EA0B0"/>
              </a:buClr>
              <a:buSzPct val="80000"/>
              <a:buFont typeface="Wingdings 2"/>
              <a:buChar char="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Hybrid-Level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Mapping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Scheme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(Cont.)</a:t>
            </a:r>
          </a:p>
          <a:p>
            <a:pPr marL="1081088" lvl="2" indent="-285750">
              <a:lnSpc>
                <a:spcPct val="150000"/>
              </a:lnSpc>
              <a:buClr>
                <a:srgbClr val="6EA0B0"/>
              </a:buClr>
              <a:buSzPct val="80000"/>
              <a:buFont typeface="Wingdings 2"/>
              <a:buChar char="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Locality Aware Sector Translation (LAST)</a:t>
            </a:r>
          </a:p>
          <a:p>
            <a:pPr marL="1081088" lvl="2" indent="-285750">
              <a:lnSpc>
                <a:spcPct val="150000"/>
              </a:lnSpc>
              <a:buClr>
                <a:srgbClr val="6EA0B0"/>
              </a:buClr>
              <a:buSzPct val="80000"/>
              <a:buFont typeface="Wingdings 2"/>
              <a:buChar char="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Log-based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Flash Translation Layer (LogFTL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795338" lvl="2" indent="285750">
              <a:lnSpc>
                <a:spcPct val="150000"/>
              </a:lnSpc>
              <a:buClr>
                <a:srgbClr val="6EA0B0"/>
              </a:buClr>
              <a:buSzPct val="80000"/>
              <a:buFont typeface="Wingdings 2"/>
              <a:buChar char="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Switchable Address Translation (SAT) </a:t>
            </a:r>
            <a:r>
              <a:rPr lang="en-US" sz="2000" baseline="-25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(next presentation</a:t>
            </a:r>
            <a:r>
              <a:rPr lang="en-US" sz="2000" baseline="-25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795338" lvl="2" indent="285750">
              <a:lnSpc>
                <a:spcPct val="150000"/>
              </a:lnSpc>
              <a:buClr>
                <a:srgbClr val="6EA0B0"/>
              </a:buClr>
              <a:buSzPct val="80000"/>
              <a:buFont typeface="Wingdings 2"/>
              <a:buChar char="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Filtering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Flash Translation Layer (FFTL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baseline="-25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(next presentation</a:t>
            </a:r>
            <a:r>
              <a:rPr lang="en-US" sz="2000" baseline="-250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95288" lvl="2" indent="0">
              <a:lnSpc>
                <a:spcPct val="150000"/>
              </a:lnSpc>
              <a:buClr>
                <a:srgbClr val="6EA0B0"/>
              </a:buClr>
              <a:buSzPct val="80000"/>
              <a:buNone/>
            </a:pPr>
            <a:endParaRPr lang="en-US" sz="2000" dirty="0" smtClean="0">
              <a:solidFill>
                <a:schemeClr val="accent2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E638-DC3B-4E11-A9D0-9C33B11D6AAC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6/28/2011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9F3-299A-484C-AD68-CB5ECE3B3736}" type="slidenum">
              <a:rPr lang="en-US" sz="1300" smtClean="0">
                <a:solidFill>
                  <a:srgbClr val="D4D2D0">
                    <a:shade val="50000"/>
                  </a:srgbClr>
                </a:solidFill>
              </a:rPr>
              <a:pPr/>
              <a:t>3</a:t>
            </a:fld>
            <a:endParaRPr lang="en-US" sz="1300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171700" y="6422064"/>
            <a:ext cx="4800600" cy="365125"/>
          </a:xfrm>
        </p:spPr>
        <p:txBody>
          <a:bodyPr/>
          <a:lstStyle/>
          <a:p>
            <a:r>
              <a:rPr lang="en-US" dirty="0" smtClean="0">
                <a:solidFill>
                  <a:srgbClr val="D4D2D0">
                    <a:shade val="50000"/>
                  </a:srgbClr>
                </a:solidFill>
              </a:rPr>
              <a:t>Sharif University of Technology, Department of Computer Engineering</a:t>
            </a:r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115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67400" cy="868362"/>
          </a:xfrm>
        </p:spPr>
        <p:txBody>
          <a:bodyPr>
            <a:normAutofit fontScale="90000"/>
          </a:bodyPr>
          <a:lstStyle/>
          <a:p>
            <a:pPr marL="420624" lvl="0" indent="-384048">
              <a:spcBef>
                <a:spcPct val="20000"/>
              </a:spcBef>
            </a:pPr>
            <a:r>
              <a:rPr lang="en-US" sz="3500" i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Page-Level Mapping Scheme</a:t>
            </a:r>
            <a:r>
              <a:rPr lang="en-US" sz="3000" i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3000" i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sz="3000" i="1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185D-07E7-486E-83C8-B0CF0BA84342}" type="datetime1">
              <a:rPr lang="en-US" sz="1300" b="1" smtClean="0"/>
              <a:t>6/28/2011</a:t>
            </a:fld>
            <a:endParaRPr lang="en-US" sz="13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9F3-299A-484C-AD68-CB5ECE3B3736}" type="slidenum">
              <a:rPr lang="en-US" sz="1300" b="1" smtClean="0"/>
              <a:t>4</a:t>
            </a:fld>
            <a:endParaRPr lang="en-US" sz="1300" b="1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095500" y="6422064"/>
            <a:ext cx="4953000" cy="365125"/>
          </a:xfrm>
        </p:spPr>
        <p:txBody>
          <a:bodyPr/>
          <a:lstStyle/>
          <a:p>
            <a:r>
              <a:rPr lang="en-US" sz="1200" dirty="0" smtClean="0"/>
              <a:t>Sharif University of Technology, Department of Computer Engineering</a:t>
            </a:r>
            <a:endParaRPr lang="en-US" sz="12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305800" cy="4648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Managing the NAND flash memory on page basis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 page mapping table:</a:t>
            </a:r>
          </a:p>
          <a:p>
            <a:pPr marL="747713" indent="-344488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Logical Page Numbers (LPNs)</a:t>
            </a:r>
          </a:p>
          <a:p>
            <a:pPr marL="747713" indent="-344488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Physical Page Numbers (PPNs)</a:t>
            </a:r>
          </a:p>
          <a:p>
            <a:pPr marL="403225" indent="-344488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Maintaining page mapping table in both RAM and NAND flash memory</a:t>
            </a:r>
          </a:p>
          <a:p>
            <a:pPr marL="403225" indent="-344488"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Advantage</a:t>
            </a:r>
          </a:p>
          <a:p>
            <a:pPr marL="747713" indent="-344488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Good read/write performance because of its high block utilization</a:t>
            </a:r>
          </a:p>
          <a:p>
            <a:pPr marL="403225" indent="0">
              <a:lnSpc>
                <a:spcPct val="150000"/>
              </a:lnSpc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58737" indent="0">
              <a:lnSpc>
                <a:spcPct val="150000"/>
              </a:lnSpc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58737" indent="0">
              <a:lnSpc>
                <a:spcPct val="150000"/>
              </a:lnSpc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58737" indent="0">
              <a:lnSpc>
                <a:spcPct val="120000"/>
              </a:lnSpc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635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97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53200" cy="868362"/>
          </a:xfrm>
        </p:spPr>
        <p:txBody>
          <a:bodyPr>
            <a:normAutofit fontScale="90000"/>
          </a:bodyPr>
          <a:lstStyle/>
          <a:p>
            <a:pPr marL="420624" lvl="0" indent="-384048">
              <a:spcBef>
                <a:spcPct val="20000"/>
              </a:spcBef>
            </a:pPr>
            <a:r>
              <a:rPr lang="en-US" sz="3500" i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Page-Level Mapping </a:t>
            </a:r>
            <a:r>
              <a:rPr lang="en-US" sz="3500" i="1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Scheme</a:t>
            </a:r>
            <a:r>
              <a:rPr lang="en-US" sz="35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200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cont.)</a:t>
            </a:r>
            <a:r>
              <a:rPr lang="en-US" sz="3000" i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3000" i="1" u="sng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sz="3000" i="1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5185D-07E7-486E-83C8-B0CF0BA84342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6/28/2011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9F3-299A-484C-AD68-CB5ECE3B3736}" type="slidenum">
              <a:rPr lang="en-US" sz="1300" smtClean="0">
                <a:solidFill>
                  <a:srgbClr val="D4D2D0">
                    <a:shade val="50000"/>
                  </a:srgbClr>
                </a:solidFill>
              </a:rPr>
              <a:pPr/>
              <a:t>5</a:t>
            </a:fld>
            <a:endParaRPr lang="en-US" sz="1300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095500" y="6422064"/>
            <a:ext cx="4953000" cy="365125"/>
          </a:xfrm>
        </p:spPr>
        <p:txBody>
          <a:bodyPr/>
          <a:lstStyle/>
          <a:p>
            <a:r>
              <a:rPr lang="en-US" dirty="0" smtClean="0">
                <a:solidFill>
                  <a:srgbClr val="D4D2D0">
                    <a:shade val="50000"/>
                  </a:srgbClr>
                </a:solidFill>
              </a:rPr>
              <a:t>Sharif University of Technology, Department of Computer Engineering</a:t>
            </a:r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305800" cy="35813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Disadvantages</a:t>
            </a:r>
          </a:p>
          <a:p>
            <a:pPr marL="747713" indent="-344488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Increasing the number of invalid pages              </a:t>
            </a:r>
            <a:r>
              <a:rPr lang="en-US" sz="2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dramatically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reducing the performance</a:t>
            </a:r>
          </a:p>
          <a:p>
            <a:pPr marL="747713" indent="-344488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 very large space in both RAM &amp; NAND flash memory to store the original page table</a:t>
            </a:r>
          </a:p>
          <a:p>
            <a:pPr lvl="0">
              <a:lnSpc>
                <a:spcPct val="150000"/>
              </a:lnSpc>
              <a:buClr>
                <a:srgbClr val="6EA0B0"/>
              </a:buClr>
            </a:pPr>
            <a:r>
              <a:rPr lang="en-US" sz="2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The example of page-level mapping</a:t>
            </a:r>
            <a:endParaRPr lang="en-US" sz="2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3225" indent="-344488">
              <a:lnSpc>
                <a:spcPct val="150000"/>
              </a:lnSpc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03225" indent="0">
              <a:lnSpc>
                <a:spcPct val="150000"/>
              </a:lnSpc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58737" indent="0">
              <a:lnSpc>
                <a:spcPct val="150000"/>
              </a:lnSpc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58737" indent="0">
              <a:lnSpc>
                <a:spcPct val="150000"/>
              </a:lnSpc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58737" indent="0">
              <a:lnSpc>
                <a:spcPct val="120000"/>
              </a:lnSpc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63550" indent="0">
              <a:buNone/>
            </a:pP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778325" y="200495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56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943600" cy="960438"/>
          </a:xfrm>
        </p:spPr>
        <p:txBody>
          <a:bodyPr/>
          <a:lstStyle/>
          <a:p>
            <a:r>
              <a:rPr lang="en-US" sz="3200" i="1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Page-Level Mapping Scheme</a:t>
            </a:r>
            <a:r>
              <a:rPr lang="en-US" sz="32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(cont.)</a:t>
            </a:r>
            <a:endParaRPr lang="en-US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A84F-CD04-4D32-81DE-EDC201852160}" type="datetime1">
              <a:rPr lang="en-US" smtClean="0"/>
              <a:pPr/>
              <a:t>6/28/2011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Sharif University of Technology, Department of Computer Engineering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9F3-299A-484C-AD68-CB5ECE3B373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781280"/>
              </p:ext>
            </p:extLst>
          </p:nvPr>
        </p:nvGraphicFramePr>
        <p:xfrm>
          <a:off x="1752600" y="1523999"/>
          <a:ext cx="5638800" cy="4632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Visio" r:id="rId3" imgW="5059530" imgH="4159819" progId="Visio.Drawing.11">
                  <p:embed/>
                </p:oleObj>
              </mc:Choice>
              <mc:Fallback>
                <p:oleObj name="Visio" r:id="rId3" imgW="5059530" imgH="4159819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523999"/>
                        <a:ext cx="5638800" cy="46323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866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Autofit/>
          </a:bodyPr>
          <a:lstStyle/>
          <a:p>
            <a:r>
              <a:rPr lang="en-US" sz="3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Demand-based Flash Translation Layer (DFTL)</a:t>
            </a:r>
            <a:endParaRPr lang="en-US" sz="3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7924800" cy="4114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 new mapping scheme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Storing the entire mapping table on flash memory instead of SRAM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Cache the most recently used mappings information</a:t>
            </a:r>
          </a:p>
          <a:p>
            <a:pPr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DFTL Architecture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747713" indent="-344488">
              <a:lnSpc>
                <a:spcPct val="150000"/>
              </a:lnSpc>
              <a:buFont typeface="Courier New" pitchFamily="49" charset="0"/>
              <a:buChar char="o"/>
              <a:tabLst>
                <a:tab pos="747713" algn="l"/>
              </a:tabLst>
            </a:pPr>
            <a:r>
              <a:rPr lang="en-US" sz="2200" i="1" dirty="0">
                <a:latin typeface="Times New Roman"/>
                <a:ea typeface="Calibri"/>
              </a:rPr>
              <a:t>Cached Mapping Table (CMT</a:t>
            </a:r>
            <a:r>
              <a:rPr lang="en-US" sz="2200" i="1" dirty="0" smtClean="0">
                <a:latin typeface="Times New Roman"/>
                <a:ea typeface="Calibri"/>
              </a:rPr>
              <a:t>)</a:t>
            </a:r>
          </a:p>
          <a:p>
            <a:pPr marL="747713" indent="-344488">
              <a:lnSpc>
                <a:spcPct val="150000"/>
              </a:lnSpc>
              <a:buFont typeface="Courier New" pitchFamily="49" charset="0"/>
              <a:buChar char="o"/>
              <a:tabLst>
                <a:tab pos="747713" algn="l"/>
              </a:tabLst>
            </a:pPr>
            <a:r>
              <a:rPr lang="en-US" sz="2200" i="1" dirty="0" smtClean="0">
                <a:latin typeface="Times New Roman"/>
                <a:ea typeface="Calibri"/>
              </a:rPr>
              <a:t>Global </a:t>
            </a:r>
            <a:r>
              <a:rPr lang="en-US" sz="2200" i="1" dirty="0">
                <a:latin typeface="Times New Roman"/>
                <a:ea typeface="Calibri"/>
              </a:rPr>
              <a:t>Translation Directory (GTD)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9648-9329-49CF-B036-A84119F84E41}" type="datetime1">
              <a:rPr lang="en-US" sz="1300" b="1" smtClean="0"/>
              <a:t>6/28/2011</a:t>
            </a:fld>
            <a:endParaRPr lang="en-US" sz="13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22064"/>
            <a:ext cx="304800" cy="365125"/>
          </a:xfrm>
        </p:spPr>
        <p:txBody>
          <a:bodyPr/>
          <a:lstStyle/>
          <a:p>
            <a:fld id="{6174F9F3-299A-484C-AD68-CB5ECE3B3736}" type="slidenum">
              <a:rPr lang="en-US" sz="1300" b="1" smtClean="0"/>
              <a:t>7</a:t>
            </a:fld>
            <a:endParaRPr lang="en-US" sz="1300" b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19300" y="6422064"/>
            <a:ext cx="5105400" cy="365125"/>
          </a:xfrm>
        </p:spPr>
        <p:txBody>
          <a:bodyPr/>
          <a:lstStyle/>
          <a:p>
            <a:r>
              <a:rPr lang="en-US" sz="1200" dirty="0" smtClean="0"/>
              <a:t>Sharif University of Technology, Department of Computer Engineering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6690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A84F-CD04-4D32-81DE-EDC201852160}" type="datetime1">
              <a:rPr lang="en-US" smtClean="0"/>
              <a:pPr/>
              <a:t>6/28/2011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Sharif University of Technology, Department of Computer Engineering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4F9F3-299A-484C-AD68-CB5ECE3B373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67200" cy="1401762"/>
          </a:xfrm>
        </p:spPr>
        <p:txBody>
          <a:bodyPr>
            <a:normAutofit fontScale="90000"/>
          </a:bodyPr>
          <a:lstStyle/>
          <a:p>
            <a:pPr marL="420624" lvl="0" indent="-384048">
              <a:lnSpc>
                <a:spcPct val="150000"/>
              </a:lnSpc>
              <a:spcBef>
                <a:spcPct val="20000"/>
              </a:spcBef>
            </a:pPr>
            <a:r>
              <a:rPr lang="en-US" sz="3600" i="1" u="sng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DFTL Architecture</a:t>
            </a:r>
            <a:r>
              <a:rPr lang="en-US" sz="2200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2200" dirty="0">
                <a:solidFill>
                  <a:prstClr val="white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376244"/>
              </p:ext>
            </p:extLst>
          </p:nvPr>
        </p:nvGraphicFramePr>
        <p:xfrm>
          <a:off x="1304294" y="1371600"/>
          <a:ext cx="6010906" cy="4169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name="Visio" r:id="rId3" imgW="5539538" imgH="3839298" progId="Visio.Drawing.11">
                  <p:embed/>
                </p:oleObj>
              </mc:Choice>
              <mc:Fallback>
                <p:oleObj name="Visio" r:id="rId3" imgW="5539538" imgH="3839298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294" y="1371600"/>
                        <a:ext cx="6010906" cy="41694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95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534400" cy="838200"/>
          </a:xfrm>
        </p:spPr>
        <p:txBody>
          <a:bodyPr>
            <a:noAutofit/>
          </a:bodyPr>
          <a:lstStyle/>
          <a:p>
            <a:r>
              <a:rPr lang="en-US" sz="3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Demand-based Flash Translation Layer (DFTL</a:t>
            </a:r>
            <a:r>
              <a:rPr lang="en-US" sz="30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)</a:t>
            </a:r>
            <a:r>
              <a:rPr lang="en-US" sz="3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 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</a:rPr>
              <a:t>(Cont.)</a:t>
            </a:r>
            <a:endParaRPr lang="en-US" sz="20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924800" cy="480059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Advantages</a:t>
            </a:r>
          </a:p>
          <a:p>
            <a:pPr marL="688975" indent="-28575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high utilization of the blocks space</a:t>
            </a:r>
          </a:p>
          <a:p>
            <a:pPr marL="688975" indent="-28575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Better write performance than hybrid-level mapping scheme under write dominant workloads</a:t>
            </a:r>
          </a:p>
          <a:p>
            <a:pPr marL="688975" indent="-285750">
              <a:lnSpc>
                <a:spcPct val="150000"/>
              </a:lnSpc>
              <a:buFont typeface="Courier New" pitchFamily="49" charset="0"/>
              <a:buChar char="o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Removes the full merge operations</a:t>
            </a:r>
          </a:p>
          <a:p>
            <a:pPr lvl="0">
              <a:lnSpc>
                <a:spcPct val="150000"/>
              </a:lnSpc>
              <a:buClr>
                <a:srgbClr val="6EA0B0"/>
              </a:buClr>
            </a:pPr>
            <a:r>
              <a:rPr lang="en-US" sz="2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Disadvantages</a:t>
            </a:r>
          </a:p>
          <a:p>
            <a:pPr marL="628650" lvl="0" indent="-225425">
              <a:lnSpc>
                <a:spcPct val="150000"/>
              </a:lnSpc>
              <a:buClr>
                <a:srgbClr val="6EA0B0"/>
              </a:buClr>
              <a:buFont typeface="Courier New" pitchFamily="49" charset="0"/>
              <a:buChar char="o"/>
            </a:pPr>
            <a:r>
              <a:rPr lang="en-US" sz="2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Consideration temporal locality for data access</a:t>
            </a:r>
          </a:p>
          <a:p>
            <a:pPr marL="628650" lvl="0" indent="-225425">
              <a:lnSpc>
                <a:spcPct val="150000"/>
              </a:lnSpc>
              <a:buClr>
                <a:srgbClr val="6EA0B0"/>
              </a:buClr>
              <a:buFont typeface="Courier New" pitchFamily="49" charset="0"/>
              <a:buChar char="o"/>
            </a:pPr>
            <a:r>
              <a:rPr lang="en-US" sz="22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Suffering from the frequent updates of translation pages for    write-intensive workloads</a:t>
            </a:r>
          </a:p>
          <a:p>
            <a:pPr lvl="0">
              <a:lnSpc>
                <a:spcPct val="150000"/>
              </a:lnSpc>
              <a:buClr>
                <a:srgbClr val="6EA0B0"/>
              </a:buClr>
              <a:buFont typeface="Courier New" pitchFamily="49" charset="0"/>
              <a:buChar char="o"/>
            </a:pPr>
            <a:endParaRPr lang="en-US" sz="2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03225" indent="0">
              <a:lnSpc>
                <a:spcPct val="150000"/>
              </a:lnSpc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688975" indent="-285750">
              <a:lnSpc>
                <a:spcPct val="150000"/>
              </a:lnSpc>
              <a:buFont typeface="Courier New" pitchFamily="49" charset="0"/>
              <a:buChar char="o"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9648-9329-49CF-B036-A84119F84E41}" type="datetime1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6/28/2011</a:t>
            </a:fld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22064"/>
            <a:ext cx="304800" cy="365125"/>
          </a:xfrm>
        </p:spPr>
        <p:txBody>
          <a:bodyPr/>
          <a:lstStyle/>
          <a:p>
            <a:fld id="{6174F9F3-299A-484C-AD68-CB5ECE3B3736}" type="slidenum">
              <a:rPr lang="en-US" sz="1300" smtClean="0">
                <a:solidFill>
                  <a:srgbClr val="D4D2D0">
                    <a:shade val="50000"/>
                  </a:srgbClr>
                </a:solidFill>
              </a:rPr>
              <a:pPr/>
              <a:t>9</a:t>
            </a:fld>
            <a:endParaRPr lang="en-US" sz="1300" dirty="0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19300" y="6422064"/>
            <a:ext cx="5105400" cy="365125"/>
          </a:xfrm>
        </p:spPr>
        <p:txBody>
          <a:bodyPr/>
          <a:lstStyle/>
          <a:p>
            <a:r>
              <a:rPr lang="en-US" dirty="0" smtClean="0">
                <a:solidFill>
                  <a:srgbClr val="D4D2D0">
                    <a:shade val="50000"/>
                  </a:srgbClr>
                </a:solidFill>
              </a:rPr>
              <a:t>Sharif University of Technology, Department of Computer Engineering</a:t>
            </a:r>
            <a:endParaRPr lang="en-US" dirty="0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31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363636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chnic">
  <a:themeElements>
    <a:clrScheme name="Technic">
      <a:dk1>
        <a:sysClr val="windowText" lastClr="363636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chnic">
  <a:themeElements>
    <a:clrScheme name="Technic">
      <a:dk1>
        <a:sysClr val="windowText" lastClr="363636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36363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1682</TotalTime>
  <Words>1057</Words>
  <Application>Microsoft Office PowerPoint</Application>
  <PresentationFormat>On-screen Show (4:3)</PresentationFormat>
  <Paragraphs>225</Paragraphs>
  <Slides>27</Slides>
  <Notes>2</Notes>
  <HiddenSlides>5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Technic</vt:lpstr>
      <vt:lpstr>1_Technic</vt:lpstr>
      <vt:lpstr>2_Technic</vt:lpstr>
      <vt:lpstr>Visio</vt:lpstr>
      <vt:lpstr>Document</vt:lpstr>
      <vt:lpstr>PowerPoint Presentation</vt:lpstr>
      <vt:lpstr>Outline</vt:lpstr>
      <vt:lpstr>Outline (cont.)</vt:lpstr>
      <vt:lpstr>Page-Level Mapping Scheme </vt:lpstr>
      <vt:lpstr>Page-Level Mapping Scheme (cont.) </vt:lpstr>
      <vt:lpstr>Page-Level Mapping Scheme  (cont.)</vt:lpstr>
      <vt:lpstr>Demand-based Flash Translation Layer (DFTL)</vt:lpstr>
      <vt:lpstr>DFTL Architecture </vt:lpstr>
      <vt:lpstr>Demand-based Flash Translation Layer (DFTL)  (Cont.)</vt:lpstr>
      <vt:lpstr>Demand-based Flash Translation Layer (DFTL)  (Cont.)</vt:lpstr>
      <vt:lpstr>Convertible Flash Translation Layer (CFTL)  </vt:lpstr>
      <vt:lpstr>PowerPoint Presentation</vt:lpstr>
      <vt:lpstr>Convertible Flash Translation Layer (CFTL)  (Cont.) </vt:lpstr>
      <vt:lpstr>Convertible Flash Translation Layer (CFTL)  (Cont.)</vt:lpstr>
      <vt:lpstr>Block-level Mapping Scheme</vt:lpstr>
      <vt:lpstr>Block-level Mapping Scheme (Cont.)</vt:lpstr>
      <vt:lpstr>PowerPoint Presentation</vt:lpstr>
      <vt:lpstr>Hybrid-Level Mapping Scheme</vt:lpstr>
      <vt:lpstr>Hybrid-Level Mapping Scheme (Cont.)</vt:lpstr>
      <vt:lpstr>PowerPoint Presentation</vt:lpstr>
      <vt:lpstr>Hybrid-Level Mapping Scheme (Cont.)</vt:lpstr>
      <vt:lpstr>Hybrid-Level Mapping Scheme (Cont.)</vt:lpstr>
      <vt:lpstr>Hybrid-Level Mapping Scheme (Cont.)</vt:lpstr>
      <vt:lpstr>Hybrid-Level Mapping Scheme (Cont.)</vt:lpstr>
      <vt:lpstr>Hybrid-Level Mapping Scheme (Cont.)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Faridmoayer</dc:creator>
  <cp:lastModifiedBy>Faridmoayer</cp:lastModifiedBy>
  <cp:revision>181</cp:revision>
  <dcterms:created xsi:type="dcterms:W3CDTF">2011-04-11T11:35:49Z</dcterms:created>
  <dcterms:modified xsi:type="dcterms:W3CDTF">2011-06-28T06:50:16Z</dcterms:modified>
</cp:coreProperties>
</file>