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9" r:id="rId4"/>
    <p:sldId id="258" r:id="rId5"/>
    <p:sldId id="260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2B7E8-56D7-46AC-A0AF-BF0D5DE79361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A4E1F-0CB4-4E72-88A9-3EA83E597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22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A4E1F-0CB4-4E72-88A9-3EA83E5972C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6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98B06E-0F3B-4757-9671-8DAC8AC37572}" type="datetime1">
              <a:rPr lang="en-US" smtClean="0"/>
              <a:t>4/26/2011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CDBCE0C-F710-4E3B-8515-BC274E2050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4A50-BF5B-4F22-BC25-EFAF064EBD3F}" type="datetime1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91F1-4386-4D4E-A7D9-25286E9B3A5E}" type="datetime1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B2AD7C-9046-4671-BC60-260AB3021D1A}" type="datetime1">
              <a:rPr lang="en-US" smtClean="0"/>
              <a:t>4/26/2011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DBCE0C-F710-4E3B-8515-BC274E2050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244B04-2D6E-4370-B52A-8831BADDC548}" type="datetime1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CDBCE0C-F710-4E3B-8515-BC274E2050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C396D-055C-4A77-A6BB-0E922CB60CB2}" type="datetime1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FA44-C2F0-476C-AE11-3434FEAC5B7B}" type="datetime1">
              <a:rPr lang="en-US" smtClean="0"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9650E4-92C7-494C-80B3-2937D9104377}" type="datetime1">
              <a:rPr lang="en-US" smtClean="0"/>
              <a:t>4/26/2011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DBCE0C-F710-4E3B-8515-BC274E2050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21FC7-742D-460E-AD99-D7C3CD1C7D79}" type="datetime1">
              <a:rPr lang="en-US" smtClean="0"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90F31D-293A-45ED-8272-BB78C9C88CA7}" type="datetime1">
              <a:rPr lang="en-US" smtClean="0"/>
              <a:t>4/26/2011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DBCE0C-F710-4E3B-8515-BC274E20505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6A8E25-A26B-488B-8DAB-1C7C8475E587}" type="datetime1">
              <a:rPr lang="en-US" smtClean="0"/>
              <a:t>4/26/2011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DBCE0C-F710-4E3B-8515-BC274E20505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49347B-1F27-4242-9D7E-3A6F9F06A0B4}" type="datetime1">
              <a:rPr lang="en-US" smtClean="0"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DBCE0C-F710-4E3B-8515-BC274E2050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762000"/>
            <a:ext cx="6172200" cy="1894362"/>
          </a:xfrm>
        </p:spPr>
        <p:txBody>
          <a:bodyPr/>
          <a:lstStyle/>
          <a:p>
            <a:pPr algn="ctr"/>
            <a:r>
              <a:rPr lang="en-US" dirty="0" smtClean="0"/>
              <a:t>Analyzing Response Time </a:t>
            </a:r>
            <a:r>
              <a:rPr lang="en-US" dirty="0"/>
              <a:t>U</a:t>
            </a:r>
            <a:r>
              <a:rPr lang="en-US" dirty="0" smtClean="0"/>
              <a:t>sing DiskSim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200400"/>
            <a:ext cx="6172200" cy="1371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000" dirty="0" smtClean="0"/>
              <a:t>DSN </a:t>
            </a:r>
            <a:r>
              <a:rPr lang="en-US" sz="2000" dirty="0" smtClean="0"/>
              <a:t>Lab</a:t>
            </a:r>
          </a:p>
          <a:p>
            <a:pPr algn="ctr"/>
            <a:r>
              <a:rPr lang="en-US" sz="1600" dirty="0" err="1" smtClean="0"/>
              <a:t>Dr.Asadi</a:t>
            </a:r>
            <a:endParaRPr lang="en-US" sz="1600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Farzaneh</a:t>
            </a:r>
            <a:r>
              <a:rPr lang="en-US" dirty="0" smtClean="0"/>
              <a:t> </a:t>
            </a:r>
            <a:r>
              <a:rPr lang="en-US" dirty="0" err="1" smtClean="0"/>
              <a:t>Rajaei</a:t>
            </a:r>
            <a:r>
              <a:rPr lang="en-US" dirty="0" smtClean="0"/>
              <a:t> </a:t>
            </a:r>
            <a:r>
              <a:rPr lang="en-US" dirty="0" err="1" smtClean="0"/>
              <a:t>Salmasi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/>
          <a:lstStyle/>
          <a:p>
            <a:r>
              <a:rPr lang="en-US" dirty="0" smtClean="0"/>
              <a:t>Choosing Elements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732" y="1295400"/>
            <a:ext cx="6447868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71600" y="3048000"/>
            <a:ext cx="5344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elem</a:t>
            </a:r>
            <a:r>
              <a:rPr lang="en-US" dirty="0"/>
              <a:t> </a:t>
            </a:r>
            <a:r>
              <a:rPr lang="en-US" dirty="0" smtClean="0"/>
              <a:t>= (</a:t>
            </a:r>
            <a:r>
              <a:rPr lang="en-US" dirty="0" err="1" smtClean="0"/>
              <a:t>blkno</a:t>
            </a:r>
            <a:r>
              <a:rPr lang="en-US" dirty="0" smtClean="0"/>
              <a:t>/ page-size) % number-of-elements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3733800"/>
            <a:ext cx="38347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Page_size</a:t>
            </a:r>
            <a:r>
              <a:rPr lang="en-US" dirty="0"/>
              <a:t> = 8</a:t>
            </a:r>
          </a:p>
          <a:p>
            <a:r>
              <a:rPr lang="en-US" dirty="0" err="1"/>
              <a:t>Nelements</a:t>
            </a:r>
            <a:r>
              <a:rPr lang="en-US" dirty="0"/>
              <a:t> = 8</a:t>
            </a:r>
          </a:p>
          <a:p>
            <a:r>
              <a:rPr lang="en-US" dirty="0"/>
              <a:t>6357144/8 %8 =3 -&gt; </a:t>
            </a:r>
            <a:r>
              <a:rPr lang="en-US" dirty="0" err="1"/>
              <a:t>elems</a:t>
            </a:r>
            <a:r>
              <a:rPr lang="en-US" dirty="0"/>
              <a:t>: </a:t>
            </a:r>
            <a:r>
              <a:rPr lang="en-US" i="1" dirty="0"/>
              <a:t>3,4,5,6</a:t>
            </a:r>
          </a:p>
          <a:p>
            <a:r>
              <a:rPr lang="en-US" dirty="0"/>
              <a:t>6307768 /8 %8 = 7 -&gt; </a:t>
            </a:r>
            <a:r>
              <a:rPr lang="en-US" dirty="0" err="1"/>
              <a:t>elem</a:t>
            </a:r>
            <a:r>
              <a:rPr lang="en-US" dirty="0"/>
              <a:t> </a:t>
            </a:r>
            <a:r>
              <a:rPr lang="en-US" i="1" dirty="0"/>
              <a:t>7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181600"/>
            <a:ext cx="6817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What happens if we direct second request to </a:t>
            </a:r>
            <a:r>
              <a:rPr lang="en-US" sz="2000" i="1" dirty="0" err="1" smtClean="0">
                <a:solidFill>
                  <a:schemeClr val="accent6">
                    <a:lumMod val="50000"/>
                  </a:schemeClr>
                </a:solidFill>
              </a:rPr>
              <a:t>elem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#6?!!!!</a:t>
            </a:r>
            <a:endParaRPr lang="en-US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Experience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077200" cy="5562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1600" dirty="0" smtClean="0"/>
              <a:t>Number Of SSD=1, Number of Parallel Units =1, Stripe Unit Size =8</a:t>
            </a:r>
          </a:p>
          <a:p>
            <a:pPr lvl="0"/>
            <a:r>
              <a:rPr lang="en-US" sz="1600" dirty="0" smtClean="0"/>
              <a:t>Trace :</a:t>
            </a:r>
          </a:p>
          <a:p>
            <a:pPr lvl="0">
              <a:buNone/>
            </a:pPr>
            <a:r>
              <a:rPr lang="en-US" sz="1600" dirty="0" smtClean="0"/>
              <a:t>    </a:t>
            </a:r>
          </a:p>
          <a:p>
            <a:pPr lvl="0"/>
            <a:endParaRPr lang="en-US" sz="1600" dirty="0" smtClean="0"/>
          </a:p>
          <a:p>
            <a:pPr lvl="0">
              <a:buNone/>
            </a:pPr>
            <a:endParaRPr lang="en-US" sz="1600" dirty="0" smtClean="0"/>
          </a:p>
          <a:p>
            <a:pPr lvl="0"/>
            <a:endParaRPr lang="en-US" sz="1600" dirty="0" smtClean="0"/>
          </a:p>
          <a:p>
            <a:r>
              <a:rPr lang="en-US" sz="1600" dirty="0" smtClean="0"/>
              <a:t>Overall I/O System Response time average: </a:t>
            </a:r>
            <a:r>
              <a:rPr lang="en-US" sz="1600" dirty="0" smtClean="0">
                <a:solidFill>
                  <a:schemeClr val="accent3"/>
                </a:solidFill>
              </a:rPr>
              <a:t>	0.364268</a:t>
            </a:r>
          </a:p>
          <a:p>
            <a:r>
              <a:rPr lang="en-US" sz="1600" dirty="0" smtClean="0"/>
              <a:t>Overall I/O System Response time maximum:	</a:t>
            </a:r>
            <a:r>
              <a:rPr lang="en-US" sz="1600" dirty="0" smtClean="0">
                <a:solidFill>
                  <a:schemeClr val="accent3"/>
                </a:solidFill>
              </a:rPr>
              <a:t>0.528829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ssd</a:t>
            </a:r>
            <a:r>
              <a:rPr lang="en-US" sz="1600" dirty="0" smtClean="0"/>
              <a:t> #0 Response time average</a:t>
            </a:r>
            <a:r>
              <a:rPr lang="en-US" sz="1600" dirty="0" smtClean="0">
                <a:solidFill>
                  <a:schemeClr val="accent3"/>
                </a:solidFill>
              </a:rPr>
              <a:t>: 0.364268</a:t>
            </a:r>
          </a:p>
          <a:p>
            <a:r>
              <a:rPr lang="en-US" sz="1600" dirty="0" err="1" smtClean="0"/>
              <a:t>ssd</a:t>
            </a:r>
            <a:r>
              <a:rPr lang="en-US" sz="1600" dirty="0" smtClean="0"/>
              <a:t> #0  </a:t>
            </a:r>
            <a:r>
              <a:rPr lang="en-US" sz="1600" dirty="0" err="1" smtClean="0"/>
              <a:t>elem</a:t>
            </a:r>
            <a:r>
              <a:rPr lang="en-US" sz="1600" dirty="0" smtClean="0"/>
              <a:t> #0 Response time average: </a:t>
            </a:r>
            <a:r>
              <a:rPr lang="en-US" sz="1600" dirty="0" smtClean="0">
                <a:solidFill>
                  <a:schemeClr val="accent3"/>
                </a:solidFill>
              </a:rPr>
              <a:t>0.305600 (</a:t>
            </a:r>
            <a:r>
              <a:rPr lang="en-US" sz="1600" dirty="0" err="1" smtClean="0">
                <a:solidFill>
                  <a:schemeClr val="accent3"/>
                </a:solidFill>
              </a:rPr>
              <a:t>elem</a:t>
            </a:r>
            <a:r>
              <a:rPr lang="en-US" sz="1600" dirty="0" smtClean="0">
                <a:solidFill>
                  <a:schemeClr val="accent3"/>
                </a:solidFill>
              </a:rPr>
              <a:t> 0, 3,4,5)</a:t>
            </a:r>
          </a:p>
          <a:p>
            <a:r>
              <a:rPr lang="en-US" sz="1600" dirty="0" err="1" smtClean="0"/>
              <a:t>ssd</a:t>
            </a:r>
            <a:r>
              <a:rPr lang="en-US" sz="1600" dirty="0" smtClean="0"/>
              <a:t> #0  </a:t>
            </a:r>
            <a:r>
              <a:rPr lang="en-US" sz="1600" dirty="0" err="1" smtClean="0"/>
              <a:t>elem</a:t>
            </a:r>
            <a:r>
              <a:rPr lang="en-US" sz="1600" dirty="0" smtClean="0"/>
              <a:t> #6 Response time average: </a:t>
            </a:r>
            <a:r>
              <a:rPr lang="en-US" sz="1600" dirty="0" smtClean="0">
                <a:solidFill>
                  <a:srgbClr val="002060"/>
                </a:solidFill>
              </a:rPr>
              <a:t>0.416261</a:t>
            </a:r>
          </a:p>
          <a:p>
            <a:r>
              <a:rPr lang="en-US" sz="1600" dirty="0" err="1" smtClean="0"/>
              <a:t>ssd</a:t>
            </a:r>
            <a:r>
              <a:rPr lang="en-US" sz="1600" dirty="0" smtClean="0"/>
              <a:t> #0  </a:t>
            </a:r>
            <a:r>
              <a:rPr lang="en-US" sz="1600" dirty="0" err="1" smtClean="0"/>
              <a:t>elem</a:t>
            </a:r>
            <a:r>
              <a:rPr lang="en-US" sz="1600" dirty="0" smtClean="0"/>
              <a:t> #6 Response time maximum: </a:t>
            </a:r>
            <a:r>
              <a:rPr lang="en-US" sz="1600" dirty="0" smtClean="0">
                <a:solidFill>
                  <a:schemeClr val="accent3"/>
                </a:solidFill>
              </a:rPr>
              <a:t>0.526922</a:t>
            </a: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What I expected?</a:t>
            </a:r>
          </a:p>
          <a:p>
            <a:pPr>
              <a:buNone/>
            </a:pPr>
            <a:r>
              <a:rPr lang="en-US" sz="1600" dirty="0" smtClean="0"/>
              <a:t>    </a:t>
            </a:r>
          </a:p>
          <a:p>
            <a:r>
              <a:rPr lang="en-US" sz="1600" dirty="0" smtClean="0"/>
              <a:t>Queue time = 5265.313 + 0.313 – 5265.403= 0.222</a:t>
            </a:r>
          </a:p>
          <a:p>
            <a:r>
              <a:rPr lang="en-US" sz="1600" dirty="0" smtClean="0"/>
              <a:t>Response time for second request  (overall max res time) : 0.307 + 0.222 = 0.529</a:t>
            </a:r>
          </a:p>
          <a:p>
            <a:r>
              <a:rPr lang="en-US" sz="1600" dirty="0" smtClean="0"/>
              <a:t>Elem #6 response max response time = 0.305 + 0.222 = 0.527</a:t>
            </a: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19812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Experience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077200" cy="55626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Number Of SSD=1, Number of Parallel Units =1, Stripe Unit Size =8</a:t>
            </a:r>
          </a:p>
          <a:p>
            <a:pPr lvl="0"/>
            <a:r>
              <a:rPr lang="en-US" sz="1600" dirty="0" smtClean="0"/>
              <a:t>Trace :</a:t>
            </a:r>
          </a:p>
          <a:p>
            <a:pPr lvl="0">
              <a:buNone/>
            </a:pPr>
            <a:r>
              <a:rPr lang="en-US" sz="1600" dirty="0" smtClean="0"/>
              <a:t>    </a:t>
            </a:r>
          </a:p>
          <a:p>
            <a:pPr lvl="0">
              <a:buNone/>
            </a:pPr>
            <a:endParaRPr lang="en-US" sz="1600" dirty="0" smtClean="0"/>
          </a:p>
          <a:p>
            <a:pPr lvl="0">
              <a:buNone/>
            </a:pPr>
            <a:endParaRPr lang="en-US" sz="1600" dirty="0" smtClean="0"/>
          </a:p>
          <a:p>
            <a:pPr lvl="0"/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Overall I/O System Response time average: 	0.368082</a:t>
            </a:r>
          </a:p>
          <a:p>
            <a:r>
              <a:rPr lang="en-US" sz="1600" dirty="0" smtClean="0"/>
              <a:t>Overall I/O System Response time maximum:	0.536458</a:t>
            </a: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Just Bus </a:t>
            </a:r>
            <a:r>
              <a:rPr lang="en-US" sz="1600" smtClean="0">
                <a:solidFill>
                  <a:srgbClr val="FF0000"/>
                </a:solidFill>
              </a:rPr>
              <a:t>Block Transfer Time is added.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800"/>
            <a:ext cx="1905000" cy="1196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Experience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077200" cy="55626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Number Of SSD=1, Number of Parallel Units =1, Stripe Unit Size =8</a:t>
            </a:r>
          </a:p>
          <a:p>
            <a:pPr lvl="0"/>
            <a:r>
              <a:rPr lang="en-US" sz="1600" dirty="0" smtClean="0"/>
              <a:t>Trace :</a:t>
            </a:r>
          </a:p>
          <a:p>
            <a:pPr lvl="0">
              <a:buNone/>
            </a:pPr>
            <a:r>
              <a:rPr lang="en-US" sz="1600" dirty="0" smtClean="0"/>
              <a:t>    </a:t>
            </a:r>
          </a:p>
          <a:p>
            <a:pPr lvl="0">
              <a:buNone/>
            </a:pPr>
            <a:endParaRPr lang="en-US" sz="1600" dirty="0" smtClean="0"/>
          </a:p>
          <a:p>
            <a:pPr lvl="0">
              <a:buNone/>
            </a:pPr>
            <a:endParaRPr lang="en-US" sz="1600" dirty="0" smtClean="0"/>
          </a:p>
          <a:p>
            <a:pPr lvl="0"/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/>
              <a:t>Overall I/O System Response time average: 	0.528511</a:t>
            </a:r>
          </a:p>
          <a:p>
            <a:r>
              <a:rPr lang="en-US" sz="1600" dirty="0"/>
              <a:t>Overall I/O System Response time maximum:	0.857315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What I expected?</a:t>
            </a:r>
          </a:p>
          <a:p>
            <a:r>
              <a:rPr lang="en-US" sz="1600" i="1" dirty="0">
                <a:solidFill>
                  <a:srgbClr val="00B050"/>
                </a:solidFill>
              </a:rPr>
              <a:t>Response time of first request: 0.32 + 0.32 = 0.64</a:t>
            </a:r>
          </a:p>
          <a:p>
            <a:r>
              <a:rPr lang="en-US" sz="1600" i="1" dirty="0">
                <a:solidFill>
                  <a:srgbClr val="00B050"/>
                </a:solidFill>
              </a:rPr>
              <a:t>Queue time of second request:  0.64 + 5265.313 – 5265.403 = 0.55</a:t>
            </a:r>
          </a:p>
          <a:p>
            <a:r>
              <a:rPr lang="en-US" sz="1600" i="1" dirty="0">
                <a:solidFill>
                  <a:srgbClr val="00B050"/>
                </a:solidFill>
              </a:rPr>
              <a:t>Response time of second request (max response time) = 0.55 + 0.307 = 0.857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2114191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Experience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077200" cy="55626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Number Of SSD=1, Number of Parallel Units =1, Stripe Unit Size =8</a:t>
            </a:r>
          </a:p>
          <a:p>
            <a:pPr lvl="0"/>
            <a:r>
              <a:rPr lang="en-US" sz="1600" dirty="0" smtClean="0"/>
              <a:t>Trace :</a:t>
            </a:r>
          </a:p>
          <a:p>
            <a:pPr lvl="0">
              <a:buNone/>
            </a:pPr>
            <a:r>
              <a:rPr lang="en-US" sz="1600" dirty="0" smtClean="0"/>
              <a:t>    </a:t>
            </a:r>
          </a:p>
          <a:p>
            <a:pPr lvl="0">
              <a:buNone/>
            </a:pPr>
            <a:endParaRPr lang="en-US" sz="1600" dirty="0" smtClean="0"/>
          </a:p>
          <a:p>
            <a:pPr lvl="0">
              <a:buNone/>
            </a:pPr>
            <a:endParaRPr lang="en-US" sz="1600" dirty="0" smtClean="0"/>
          </a:p>
          <a:p>
            <a:pPr lvl="0"/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/>
              <a:t>Overall I/O System Response time average: 	0.391059</a:t>
            </a:r>
          </a:p>
          <a:p>
            <a:r>
              <a:rPr lang="en-US" sz="1600" dirty="0"/>
              <a:t>Overall I/O System Response time maximum:	0.641715</a:t>
            </a: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2009775" cy="1259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5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Experience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077200" cy="55626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Number Of SSD=1, </a:t>
            </a:r>
            <a:r>
              <a:rPr lang="en-US" sz="1600" dirty="0" smtClean="0">
                <a:solidFill>
                  <a:schemeClr val="accent3"/>
                </a:solidFill>
              </a:rPr>
              <a:t>Number of Parallel Units </a:t>
            </a:r>
            <a:r>
              <a:rPr lang="en-US" sz="1600" dirty="0" smtClean="0">
                <a:solidFill>
                  <a:schemeClr val="accent3"/>
                </a:solidFill>
              </a:rPr>
              <a:t>=2</a:t>
            </a:r>
            <a:r>
              <a:rPr lang="en-US" sz="1600" dirty="0" smtClean="0"/>
              <a:t>, </a:t>
            </a:r>
            <a:r>
              <a:rPr lang="en-US" sz="1600" dirty="0" smtClean="0"/>
              <a:t>Stripe Unit Size =8</a:t>
            </a:r>
          </a:p>
          <a:p>
            <a:pPr lvl="0"/>
            <a:r>
              <a:rPr lang="en-US" sz="1600" dirty="0" smtClean="0"/>
              <a:t>Trace :</a:t>
            </a:r>
          </a:p>
          <a:p>
            <a:pPr lvl="0">
              <a:buNone/>
            </a:pPr>
            <a:r>
              <a:rPr lang="en-US" sz="1600" dirty="0" smtClean="0"/>
              <a:t>    </a:t>
            </a:r>
          </a:p>
          <a:p>
            <a:pPr lvl="0">
              <a:buNone/>
            </a:pPr>
            <a:endParaRPr lang="en-US" sz="1600" dirty="0" smtClean="0"/>
          </a:p>
          <a:p>
            <a:pPr lvl="0">
              <a:buNone/>
            </a:pPr>
            <a:endParaRPr lang="en-US" sz="1600" dirty="0" smtClean="0"/>
          </a:p>
          <a:p>
            <a:pPr lvl="0"/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/>
              <a:t>Overall I/O System Response time average: 	0.391059</a:t>
            </a:r>
          </a:p>
          <a:p>
            <a:r>
              <a:rPr lang="en-US" sz="1600" dirty="0"/>
              <a:t>Overall I/O System Response time maximum:	</a:t>
            </a:r>
            <a:r>
              <a:rPr lang="en-US" sz="1600" dirty="0" smtClean="0"/>
              <a:t>0.641715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 Difference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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endParaRPr>
          </a:p>
          <a:p>
            <a:pPr marL="0" lvl="0" indent="0">
              <a:buNone/>
            </a:pPr>
            <a:r>
              <a:rPr lang="en-US" sz="1600" dirty="0" smtClean="0"/>
              <a:t> Number </a:t>
            </a:r>
            <a:r>
              <a:rPr lang="en-US" sz="1600" dirty="0"/>
              <a:t>Of SSD=1, </a:t>
            </a:r>
            <a:r>
              <a:rPr lang="en-US" sz="1600" dirty="0">
                <a:solidFill>
                  <a:schemeClr val="accent3"/>
                </a:solidFill>
              </a:rPr>
              <a:t>Number of Parallel Units =4</a:t>
            </a:r>
            <a:r>
              <a:rPr lang="en-US" sz="1600" dirty="0"/>
              <a:t>, Stripe Unit Size =8</a:t>
            </a:r>
          </a:p>
          <a:p>
            <a:r>
              <a:rPr lang="en-US" sz="1600" dirty="0" smtClean="0"/>
              <a:t>Overall </a:t>
            </a:r>
            <a:r>
              <a:rPr lang="en-US" sz="1600" dirty="0"/>
              <a:t>I/O System Response time average: 	0.391059</a:t>
            </a:r>
          </a:p>
          <a:p>
            <a:r>
              <a:rPr lang="en-US" sz="1600" dirty="0"/>
              <a:t>Overall I/O System Response time maximum:	0.641715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No Difference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2009775" cy="1259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3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Experience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077200" cy="55626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Number Of SSD=1, </a:t>
            </a:r>
            <a:r>
              <a:rPr lang="en-US" sz="1600" dirty="0" smtClean="0">
                <a:solidFill>
                  <a:schemeClr val="accent3"/>
                </a:solidFill>
              </a:rPr>
              <a:t>Number of Parallel Units </a:t>
            </a:r>
            <a:r>
              <a:rPr lang="en-US" sz="1600" dirty="0" smtClean="0">
                <a:solidFill>
                  <a:schemeClr val="accent3"/>
                </a:solidFill>
              </a:rPr>
              <a:t>=1</a:t>
            </a:r>
            <a:r>
              <a:rPr lang="en-US" sz="1600" dirty="0" smtClean="0"/>
              <a:t>, </a:t>
            </a:r>
            <a:r>
              <a:rPr lang="en-US" sz="1600" dirty="0" smtClean="0"/>
              <a:t>Stripe Unit Size =8</a:t>
            </a:r>
          </a:p>
          <a:p>
            <a:pPr lvl="0"/>
            <a:r>
              <a:rPr lang="en-US" sz="1600" dirty="0" smtClean="0"/>
              <a:t>Trace :</a:t>
            </a:r>
          </a:p>
          <a:p>
            <a:pPr lvl="0">
              <a:buNone/>
            </a:pPr>
            <a:r>
              <a:rPr lang="en-US" sz="1600" dirty="0" smtClean="0"/>
              <a:t>    </a:t>
            </a:r>
          </a:p>
          <a:p>
            <a:pPr lvl="0">
              <a:buNone/>
            </a:pPr>
            <a:endParaRPr lang="en-US" sz="1600" dirty="0" smtClean="0"/>
          </a:p>
          <a:p>
            <a:pPr lvl="0">
              <a:buNone/>
            </a:pPr>
            <a:endParaRPr lang="en-US" sz="1600" dirty="0" smtClean="0"/>
          </a:p>
          <a:p>
            <a:pPr marL="0" lv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/>
              <a:t>Overall I/O System Response time average: 	0.599369</a:t>
            </a:r>
          </a:p>
          <a:p>
            <a:r>
              <a:rPr lang="en-US" sz="1600" dirty="0"/>
              <a:t>Overall I/O System Response time maximum:    1.283430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46" y="1524000"/>
            <a:ext cx="2192202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6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Experience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077200" cy="55626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Number Of SSD=1, </a:t>
            </a:r>
            <a:r>
              <a:rPr lang="en-US" sz="1600" dirty="0" smtClean="0">
                <a:solidFill>
                  <a:schemeClr val="accent3"/>
                </a:solidFill>
              </a:rPr>
              <a:t>Number of Parallel Units </a:t>
            </a:r>
            <a:r>
              <a:rPr lang="en-US" sz="1600" dirty="0" smtClean="0">
                <a:solidFill>
                  <a:schemeClr val="accent3"/>
                </a:solidFill>
              </a:rPr>
              <a:t>= 2</a:t>
            </a:r>
            <a:r>
              <a:rPr lang="en-US" sz="1600" dirty="0" smtClean="0"/>
              <a:t>, </a:t>
            </a:r>
            <a:r>
              <a:rPr lang="en-US" sz="1600" dirty="0" smtClean="0"/>
              <a:t>Stripe Unit Size =8</a:t>
            </a:r>
          </a:p>
          <a:p>
            <a:pPr lvl="0"/>
            <a:r>
              <a:rPr lang="en-US" sz="1600" dirty="0" smtClean="0"/>
              <a:t>Trace :</a:t>
            </a:r>
          </a:p>
          <a:p>
            <a:pPr lvl="0">
              <a:buNone/>
            </a:pPr>
            <a:r>
              <a:rPr lang="en-US" sz="1600" dirty="0" smtClean="0"/>
              <a:t>    </a:t>
            </a:r>
          </a:p>
          <a:p>
            <a:pPr lvl="0">
              <a:buNone/>
            </a:pPr>
            <a:endParaRPr lang="en-US" sz="1600" dirty="0" smtClean="0"/>
          </a:p>
          <a:p>
            <a:pPr lvl="0">
              <a:buNone/>
            </a:pPr>
            <a:endParaRPr lang="en-US" sz="1600" dirty="0" smtClean="0"/>
          </a:p>
          <a:p>
            <a:pPr marL="0" lv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/>
              <a:t>Overall I/O System Response time average: 	0.599369</a:t>
            </a:r>
          </a:p>
          <a:p>
            <a:r>
              <a:rPr lang="en-US" sz="1600" dirty="0"/>
              <a:t>Overall I/O System Response time maximum:    1.283430</a:t>
            </a:r>
          </a:p>
          <a:p>
            <a:pPr marL="0" indent="0">
              <a:buNone/>
            </a:pPr>
            <a:r>
              <a:rPr lang="en-US" sz="1600" dirty="0" smtClean="0"/>
              <a:t>No Difference</a:t>
            </a:r>
            <a:r>
              <a:rPr lang="en-US" sz="1600" dirty="0" smtClean="0">
                <a:sym typeface="Wingdings" pitchFamily="2" charset="2"/>
              </a:rPr>
              <a:t></a:t>
            </a:r>
          </a:p>
          <a:p>
            <a:pPr marL="0" indent="0">
              <a:buNone/>
            </a:pPr>
            <a:endParaRPr lang="en-US" sz="1600" dirty="0" smtClean="0">
              <a:sym typeface="Wingdings" pitchFamily="2" charset="2"/>
            </a:endParaRPr>
          </a:p>
          <a:p>
            <a:pPr marL="0" lvl="0" indent="0">
              <a:buNone/>
            </a:pPr>
            <a:r>
              <a:rPr lang="en-US" sz="1600" dirty="0"/>
              <a:t>Number Of SSD=1, </a:t>
            </a:r>
            <a:r>
              <a:rPr lang="en-US" sz="1600" dirty="0">
                <a:solidFill>
                  <a:schemeClr val="accent3"/>
                </a:solidFill>
              </a:rPr>
              <a:t>Number of Parallel Units </a:t>
            </a:r>
            <a:r>
              <a:rPr lang="en-US" sz="1600" dirty="0" smtClean="0">
                <a:solidFill>
                  <a:schemeClr val="accent3"/>
                </a:solidFill>
              </a:rPr>
              <a:t>= 4</a:t>
            </a:r>
            <a:r>
              <a:rPr lang="en-US" sz="1600" dirty="0" smtClean="0"/>
              <a:t>, </a:t>
            </a:r>
            <a:r>
              <a:rPr lang="en-US" sz="1600" dirty="0"/>
              <a:t>Stripe Unit Size =8</a:t>
            </a:r>
          </a:p>
          <a:p>
            <a:r>
              <a:rPr lang="en-US" sz="1600" dirty="0" smtClean="0"/>
              <a:t> </a:t>
            </a:r>
            <a:r>
              <a:rPr lang="en-US" sz="1600" dirty="0"/>
              <a:t>Overall I/O System Response time average: 	0.501488</a:t>
            </a:r>
          </a:p>
          <a:p>
            <a:r>
              <a:rPr lang="en-US" sz="1600" dirty="0"/>
              <a:t>Overall I/O System Response time maximum:	1.083430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Something is going on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46" y="1524000"/>
            <a:ext cx="2192202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7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Experience 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077200" cy="55626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Number Of SSD=1, </a:t>
            </a:r>
            <a:r>
              <a:rPr lang="en-US" sz="1600" dirty="0" smtClean="0">
                <a:solidFill>
                  <a:schemeClr val="accent3"/>
                </a:solidFill>
              </a:rPr>
              <a:t>Number of Parallel Units </a:t>
            </a:r>
            <a:r>
              <a:rPr lang="en-US" sz="1600" dirty="0" smtClean="0">
                <a:solidFill>
                  <a:schemeClr val="accent3"/>
                </a:solidFill>
              </a:rPr>
              <a:t>=1</a:t>
            </a:r>
            <a:r>
              <a:rPr lang="en-US" sz="1600" dirty="0" smtClean="0"/>
              <a:t>, </a:t>
            </a:r>
            <a:r>
              <a:rPr lang="en-US" sz="1600" dirty="0" smtClean="0"/>
              <a:t>Stripe Unit Size =8</a:t>
            </a:r>
          </a:p>
          <a:p>
            <a:pPr lvl="0"/>
            <a:r>
              <a:rPr lang="en-US" sz="1600" dirty="0" smtClean="0"/>
              <a:t>Trace :</a:t>
            </a:r>
          </a:p>
          <a:p>
            <a:pPr lvl="0">
              <a:buNone/>
            </a:pPr>
            <a:r>
              <a:rPr lang="en-US" sz="1600" dirty="0" smtClean="0"/>
              <a:t>    </a:t>
            </a:r>
          </a:p>
          <a:p>
            <a:pPr lvl="0">
              <a:buNone/>
            </a:pPr>
            <a:endParaRPr lang="en-US" sz="1600" dirty="0" smtClean="0"/>
          </a:p>
          <a:p>
            <a:pPr lvl="0">
              <a:buNone/>
            </a:pPr>
            <a:endParaRPr lang="en-US" sz="1600" dirty="0" smtClean="0"/>
          </a:p>
          <a:p>
            <a:pPr marL="0" lv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/>
              <a:t>Overall I/O System Response time average: 	1.241084</a:t>
            </a:r>
          </a:p>
          <a:p>
            <a:r>
              <a:rPr lang="en-US" sz="1600" dirty="0"/>
              <a:t>Overall I/O System Response time maximum:	</a:t>
            </a:r>
            <a:r>
              <a:rPr lang="en-US" sz="1600" dirty="0" smtClean="0"/>
              <a:t> 2.566861</a:t>
            </a:r>
            <a:endParaRPr lang="en-US" sz="1600" dirty="0"/>
          </a:p>
          <a:p>
            <a:pPr marL="0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" y="1600200"/>
            <a:ext cx="2241233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Experience 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077200" cy="55626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Number Of SSD=1, </a:t>
            </a:r>
            <a:r>
              <a:rPr lang="en-US" sz="1600" dirty="0" smtClean="0">
                <a:solidFill>
                  <a:schemeClr val="accent3"/>
                </a:solidFill>
              </a:rPr>
              <a:t>Number of Parallel Units </a:t>
            </a:r>
            <a:r>
              <a:rPr lang="en-US" sz="1600" dirty="0" smtClean="0">
                <a:solidFill>
                  <a:schemeClr val="accent3"/>
                </a:solidFill>
              </a:rPr>
              <a:t>= 2</a:t>
            </a:r>
            <a:r>
              <a:rPr lang="en-US" sz="1600" dirty="0" smtClean="0"/>
              <a:t>, </a:t>
            </a:r>
            <a:r>
              <a:rPr lang="en-US" sz="1600" dirty="0" smtClean="0"/>
              <a:t>Stripe Unit Size =8</a:t>
            </a:r>
          </a:p>
          <a:p>
            <a:pPr lvl="0"/>
            <a:r>
              <a:rPr lang="en-US" sz="1600" dirty="0" smtClean="0"/>
              <a:t>Trace :</a:t>
            </a:r>
          </a:p>
          <a:p>
            <a:pPr lvl="0">
              <a:buNone/>
            </a:pPr>
            <a:r>
              <a:rPr lang="en-US" sz="1600" dirty="0" smtClean="0"/>
              <a:t>    </a:t>
            </a:r>
          </a:p>
          <a:p>
            <a:pPr lvl="0">
              <a:buNone/>
            </a:pPr>
            <a:endParaRPr lang="en-US" sz="1600" dirty="0" smtClean="0"/>
          </a:p>
          <a:p>
            <a:pPr lvl="0">
              <a:buNone/>
            </a:pPr>
            <a:endParaRPr lang="en-US" sz="1600" dirty="0" smtClean="0"/>
          </a:p>
          <a:p>
            <a:pPr marL="0" lv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/>
              <a:t>Overall I/O System Response time average: 	0.941084</a:t>
            </a:r>
          </a:p>
          <a:p>
            <a:r>
              <a:rPr lang="en-US" sz="1600" dirty="0"/>
              <a:t>Overall I/O System Response time maximum</a:t>
            </a:r>
            <a:r>
              <a:rPr lang="en-US" sz="1600" dirty="0" smtClean="0"/>
              <a:t>: 1.966861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</a:p>
          <a:p>
            <a:pPr marL="0" lvl="0" indent="0">
              <a:buNone/>
            </a:pPr>
            <a:r>
              <a:rPr lang="en-US" sz="1600" dirty="0"/>
              <a:t>Number Of SSD=1, </a:t>
            </a:r>
            <a:r>
              <a:rPr lang="en-US" sz="1600" dirty="0">
                <a:solidFill>
                  <a:schemeClr val="accent3"/>
                </a:solidFill>
              </a:rPr>
              <a:t>Number of Parallel Units =4</a:t>
            </a:r>
            <a:r>
              <a:rPr lang="en-US" sz="1600" dirty="0"/>
              <a:t>, Stripe Unit Size =8</a:t>
            </a:r>
          </a:p>
          <a:p>
            <a:r>
              <a:rPr lang="en-US" sz="1600" dirty="0" smtClean="0"/>
              <a:t>Overall </a:t>
            </a:r>
            <a:r>
              <a:rPr lang="en-US" sz="1600" dirty="0"/>
              <a:t>I/O System Response time average: 	0.741084</a:t>
            </a:r>
          </a:p>
          <a:p>
            <a:r>
              <a:rPr lang="en-US" sz="1600" dirty="0"/>
              <a:t>Overall I/O System Response time maximum:	1.566861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" y="1600200"/>
            <a:ext cx="2241233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2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Hierarchy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438400"/>
            <a:ext cx="2876191" cy="290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dirty="0" smtClean="0"/>
              <a:t>Number of Requests Handled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5643"/>
            <a:ext cx="8077200" cy="55626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DiskSim only accepts requests which their termination time doesn’t exceed last request time in trace.</a:t>
            </a:r>
          </a:p>
          <a:p>
            <a:pPr lvl="0"/>
            <a:endParaRPr lang="en-US" sz="1600" dirty="0"/>
          </a:p>
          <a:p>
            <a:pPr lvl="0"/>
            <a:endParaRPr lang="en-US" sz="1600" dirty="0" smtClean="0"/>
          </a:p>
          <a:p>
            <a:pPr lvl="0"/>
            <a:endParaRPr lang="en-US" sz="1600" dirty="0"/>
          </a:p>
          <a:p>
            <a:pPr lvl="0"/>
            <a:endParaRPr lang="en-US" sz="1600" dirty="0" smtClean="0"/>
          </a:p>
          <a:p>
            <a:pPr lvl="0"/>
            <a:endParaRPr lang="en-US" sz="1600" dirty="0"/>
          </a:p>
          <a:p>
            <a:pPr lvl="0"/>
            <a:endParaRPr lang="en-US" sz="1600" dirty="0" smtClean="0"/>
          </a:p>
          <a:p>
            <a:pPr lvl="0"/>
            <a:r>
              <a:rPr lang="en-US" sz="1600" dirty="0" smtClean="0"/>
              <a:t>Number of Request handled: 1</a:t>
            </a:r>
            <a:endParaRPr lang="en-US" sz="1600" dirty="0" smtClean="0"/>
          </a:p>
          <a:p>
            <a:pPr marL="0" lvl="0" indent="0">
              <a:buNone/>
            </a:pP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6232"/>
            <a:ext cx="2166938" cy="129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8956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Thank You For Your Attention!!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6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Topology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21336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IODriver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3886200" y="2895600"/>
            <a:ext cx="381000" cy="381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29000" y="3276600"/>
            <a:ext cx="1295400" cy="8382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3581400" y="4114800"/>
            <a:ext cx="914400" cy="11430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81400" y="5257800"/>
            <a:ext cx="914400" cy="1143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Device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43400" y="29072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BusTop</a:t>
            </a:r>
            <a:r>
              <a:rPr lang="en-US" dirty="0"/>
              <a:t> </a:t>
            </a:r>
            <a:r>
              <a:rPr lang="en-US" dirty="0" smtClean="0"/>
              <a:t>(block transfer time = 0)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43400" y="4343400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BusHBA</a:t>
            </a:r>
            <a:r>
              <a:rPr lang="en-US" dirty="0" smtClean="0"/>
              <a:t> (block transfer time &gt;0)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Events For Write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IO-Driver Request Event</a:t>
            </a:r>
          </a:p>
          <a:p>
            <a:r>
              <a:rPr lang="en-US" dirty="0" smtClean="0"/>
              <a:t>Bus-Event-Arrive : from IO-Driver to controller</a:t>
            </a:r>
          </a:p>
          <a:p>
            <a:r>
              <a:rPr lang="en-US" dirty="0" smtClean="0"/>
              <a:t>Device-Event-Arrive</a:t>
            </a:r>
          </a:p>
          <a:p>
            <a:r>
              <a:rPr lang="en-US" dirty="0" smtClean="0"/>
              <a:t>Bus-Event-Arrive from Device to controller</a:t>
            </a:r>
          </a:p>
          <a:p>
            <a:r>
              <a:rPr lang="en-US" dirty="0" smtClean="0"/>
              <a:t>Bus-Event-Arrive: from controller to IO-Driver </a:t>
            </a:r>
          </a:p>
          <a:p>
            <a:r>
              <a:rPr lang="en-US" dirty="0" smtClean="0"/>
              <a:t>IO-Driver-interrupt-complete</a:t>
            </a:r>
          </a:p>
          <a:p>
            <a:r>
              <a:rPr lang="en-US" dirty="0" smtClean="0"/>
              <a:t>Bus-Event-Arrive: Transferring data  from IO-driver to controller</a:t>
            </a:r>
          </a:p>
          <a:p>
            <a:r>
              <a:rPr lang="en-US" dirty="0" smtClean="0"/>
              <a:t>Bus-Event-Arrive: Transferring data from controller to Device.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Events For Write (Cont.)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57600" y="2514600"/>
            <a:ext cx="76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FTL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76600" y="3505200"/>
            <a:ext cx="1524000" cy="1676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Elem0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505200" y="3581400"/>
            <a:ext cx="990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Page Register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2590800" y="2133600"/>
            <a:ext cx="3048000" cy="3657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962400" y="2971800"/>
            <a:ext cx="152400" cy="533400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14800" y="3048000"/>
            <a:ext cx="1495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Transfer time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3581400" y="47244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Page 0</a:t>
            </a:r>
            <a:endParaRPr lang="en-US" sz="1400" dirty="0"/>
          </a:p>
        </p:txBody>
      </p:sp>
      <p:sp>
        <p:nvSpPr>
          <p:cNvPr id="16" name="Down Arrow 15"/>
          <p:cNvSpPr/>
          <p:nvPr/>
        </p:nvSpPr>
        <p:spPr>
          <a:xfrm>
            <a:off x="3962400" y="39624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95800" y="4191000"/>
            <a:ext cx="14702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Write latency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Time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457200" y="1600201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 time = Queue time + servicing time</a:t>
            </a:r>
          </a:p>
          <a:p>
            <a:r>
              <a:rPr lang="en-US" dirty="0" smtClean="0"/>
              <a:t>Servicing time = Bus time + Device latency</a:t>
            </a:r>
          </a:p>
          <a:p>
            <a:r>
              <a:rPr lang="en-US" dirty="0" smtClean="0"/>
              <a:t>Device Latency = Transfer latency + Write latency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962400"/>
            <a:ext cx="8592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Response Time = Queue time + Bus Time + Transfer time + Write time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029200"/>
            <a:ext cx="8250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! The smallest write unit in SSD is page that is 4K or 8 Sectors here.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Experience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562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1600" dirty="0" smtClean="0"/>
              <a:t>Number Of SSD=1, Number of Parallel Units =1, Stripe Unit Size =8</a:t>
            </a:r>
          </a:p>
          <a:p>
            <a:pPr lvl="0"/>
            <a:r>
              <a:rPr lang="en-US" sz="1600" dirty="0" smtClean="0"/>
              <a:t>Trace :</a:t>
            </a:r>
          </a:p>
          <a:p>
            <a:pPr lvl="0"/>
            <a:endParaRPr lang="en-US" sz="1600" dirty="0" smtClean="0"/>
          </a:p>
          <a:p>
            <a:pPr lvl="0"/>
            <a:endParaRPr lang="en-US" sz="1600" dirty="0" smtClean="0"/>
          </a:p>
          <a:p>
            <a:pPr lvl="0"/>
            <a:endParaRPr lang="en-US" sz="1600" dirty="0" smtClean="0"/>
          </a:p>
          <a:p>
            <a:pPr lvl="0"/>
            <a:endParaRPr lang="en-US" sz="1600" dirty="0" smtClean="0"/>
          </a:p>
          <a:p>
            <a:pPr lvl="0"/>
            <a:endParaRPr lang="en-US" sz="1600" dirty="0" smtClean="0"/>
          </a:p>
          <a:p>
            <a:r>
              <a:rPr lang="en-US" sz="1600" dirty="0" smtClean="0"/>
              <a:t>Overall I/O System Response time average</a:t>
            </a:r>
            <a:r>
              <a:rPr lang="en-US" sz="1600" dirty="0" smtClean="0">
                <a:solidFill>
                  <a:srgbClr val="FF0000"/>
                </a:solidFill>
              </a:rPr>
              <a:t>: 0.307507</a:t>
            </a:r>
          </a:p>
          <a:p>
            <a:r>
              <a:rPr lang="en-US" sz="1600" dirty="0" smtClean="0"/>
              <a:t>Overall I/O System Response time maximum:	</a:t>
            </a:r>
            <a:r>
              <a:rPr lang="en-US" sz="1600" dirty="0" smtClean="0">
                <a:solidFill>
                  <a:srgbClr val="FF0000"/>
                </a:solidFill>
              </a:rPr>
              <a:t>0.307507</a:t>
            </a:r>
          </a:p>
          <a:p>
            <a:r>
              <a:rPr lang="en-US" sz="1600" dirty="0" smtClean="0"/>
              <a:t>System </a:t>
            </a:r>
            <a:r>
              <a:rPr lang="en-US" sz="1600" dirty="0" err="1" smtClean="0"/>
              <a:t>logorg</a:t>
            </a:r>
            <a:r>
              <a:rPr lang="en-US" sz="1600" dirty="0" smtClean="0"/>
              <a:t> #0 </a:t>
            </a:r>
            <a:r>
              <a:rPr lang="en-US" sz="1600" dirty="0" err="1" smtClean="0"/>
              <a:t>ssd</a:t>
            </a:r>
            <a:r>
              <a:rPr lang="en-US" sz="1600" dirty="0" smtClean="0"/>
              <a:t> Response time average:</a:t>
            </a:r>
            <a:r>
              <a:rPr lang="en-US" sz="1600" dirty="0" smtClean="0">
                <a:solidFill>
                  <a:srgbClr val="FF0000"/>
                </a:solidFill>
              </a:rPr>
              <a:t>	0.307507</a:t>
            </a:r>
          </a:p>
          <a:p>
            <a:r>
              <a:rPr lang="en-US" sz="1600" dirty="0" err="1" smtClean="0"/>
              <a:t>IOdriver</a:t>
            </a:r>
            <a:r>
              <a:rPr lang="en-US" sz="1600" dirty="0" smtClean="0"/>
              <a:t> Response time average</a:t>
            </a:r>
            <a:r>
              <a:rPr lang="en-US" sz="1600" dirty="0" smtClean="0">
                <a:solidFill>
                  <a:srgbClr val="FF0000"/>
                </a:solidFill>
              </a:rPr>
              <a:t>: 0.307507</a:t>
            </a:r>
          </a:p>
          <a:p>
            <a:r>
              <a:rPr lang="en-US" sz="1600" dirty="0" err="1" smtClean="0"/>
              <a:t>ssd</a:t>
            </a:r>
            <a:r>
              <a:rPr lang="en-US" sz="1600" dirty="0" smtClean="0"/>
              <a:t> #0 Response time average: </a:t>
            </a:r>
            <a:r>
              <a:rPr lang="en-US" sz="1600" dirty="0" smtClean="0">
                <a:solidFill>
                  <a:srgbClr val="FF0000"/>
                </a:solidFill>
              </a:rPr>
              <a:t>0.307507</a:t>
            </a:r>
          </a:p>
          <a:p>
            <a:r>
              <a:rPr lang="en-US" sz="1600" dirty="0" err="1" smtClean="0"/>
              <a:t>ssd</a:t>
            </a:r>
            <a:r>
              <a:rPr lang="en-US" sz="1600" dirty="0" smtClean="0"/>
              <a:t> #0  </a:t>
            </a:r>
            <a:r>
              <a:rPr lang="en-US" sz="1600" dirty="0" err="1" smtClean="0"/>
              <a:t>elem</a:t>
            </a:r>
            <a:r>
              <a:rPr lang="en-US" sz="1600" dirty="0" smtClean="0"/>
              <a:t> #0 Response time average: </a:t>
            </a:r>
            <a:r>
              <a:rPr lang="en-US" sz="1600" dirty="0" smtClean="0">
                <a:solidFill>
                  <a:srgbClr val="FF0000"/>
                </a:solidFill>
              </a:rPr>
              <a:t>0.305600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What I expected?</a:t>
            </a:r>
          </a:p>
          <a:p>
            <a:pPr>
              <a:buNone/>
            </a:pPr>
            <a:r>
              <a:rPr lang="en-US" sz="2000" i="1" dirty="0" smtClean="0">
                <a:solidFill>
                  <a:srgbClr val="7030A0"/>
                </a:solidFill>
              </a:rPr>
              <a:t>Response time (overall , </a:t>
            </a:r>
            <a:r>
              <a:rPr lang="en-US" sz="2000" i="1" dirty="0" err="1" smtClean="0">
                <a:solidFill>
                  <a:srgbClr val="7030A0"/>
                </a:solidFill>
              </a:rPr>
              <a:t>ssd</a:t>
            </a:r>
            <a:r>
              <a:rPr lang="en-US" sz="2000" i="1" dirty="0" smtClean="0">
                <a:solidFill>
                  <a:srgbClr val="7030A0"/>
                </a:solidFill>
              </a:rPr>
              <a:t>) = write latency(0.2) + transfer time (0.105) + Queue time(0.0) + Bus time (0.002) : 0.307</a:t>
            </a:r>
          </a:p>
          <a:p>
            <a:pPr>
              <a:buNone/>
            </a:pPr>
            <a:r>
              <a:rPr lang="en-US" sz="2000" i="1" dirty="0" smtClean="0"/>
              <a:t>Response time (</a:t>
            </a:r>
            <a:r>
              <a:rPr lang="en-US" sz="2000" i="1" dirty="0" err="1" smtClean="0"/>
              <a:t>elem</a:t>
            </a:r>
            <a:r>
              <a:rPr lang="en-US" sz="2000" i="1" dirty="0" smtClean="0"/>
              <a:t>) =  write latency(0.2) + transfer time (0.105) + Sub-Queue time(0.0)</a:t>
            </a:r>
          </a:p>
          <a:p>
            <a:pPr>
              <a:buNone/>
            </a:pPr>
            <a:endParaRPr lang="en-US" sz="2000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24574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Experience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5626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Number Of SSD=1, Number of Parallel Units =1, Stripe Unit Size =8</a:t>
            </a:r>
          </a:p>
          <a:p>
            <a:pPr lvl="0"/>
            <a:r>
              <a:rPr lang="en-US" sz="1600" dirty="0" smtClean="0"/>
              <a:t>Trace :</a:t>
            </a:r>
          </a:p>
          <a:p>
            <a:pPr lvl="0"/>
            <a:endParaRPr lang="en-US" sz="1600" dirty="0" smtClean="0"/>
          </a:p>
          <a:p>
            <a:pPr lvl="0"/>
            <a:endParaRPr lang="en-US" sz="1600" dirty="0" smtClean="0"/>
          </a:p>
          <a:p>
            <a:pPr lvl="0"/>
            <a:endParaRPr lang="en-US" sz="1600" dirty="0" smtClean="0"/>
          </a:p>
          <a:p>
            <a:pPr lvl="0"/>
            <a:endParaRPr lang="en-US" sz="1600" dirty="0" smtClean="0"/>
          </a:p>
          <a:p>
            <a:r>
              <a:rPr lang="en-US" sz="1600" dirty="0" smtClean="0"/>
              <a:t>Overall I/O System Response time average: 	</a:t>
            </a:r>
            <a:r>
              <a:rPr lang="en-US" sz="1600" dirty="0" smtClean="0">
                <a:solidFill>
                  <a:srgbClr val="7030A0"/>
                </a:solidFill>
              </a:rPr>
              <a:t>0.30893</a:t>
            </a:r>
            <a:r>
              <a:rPr lang="en-US" sz="1600" dirty="0" smtClean="0"/>
              <a:t>8</a:t>
            </a:r>
          </a:p>
          <a:p>
            <a:r>
              <a:rPr lang="en-US" sz="1600" dirty="0" smtClean="0"/>
              <a:t>Overall I/O System Response time maximum:	</a:t>
            </a:r>
            <a:r>
              <a:rPr lang="en-US" sz="1600" dirty="0" smtClean="0">
                <a:solidFill>
                  <a:srgbClr val="7030A0"/>
                </a:solidFill>
              </a:rPr>
              <a:t>0.313229</a:t>
            </a:r>
          </a:p>
          <a:p>
            <a:r>
              <a:rPr lang="en-US" sz="1600" dirty="0" err="1" smtClean="0"/>
              <a:t>ssd</a:t>
            </a:r>
            <a:r>
              <a:rPr lang="en-US" sz="1600" dirty="0" smtClean="0"/>
              <a:t> #0 Response time average</a:t>
            </a:r>
            <a:r>
              <a:rPr lang="en-US" sz="1600" dirty="0" smtClean="0">
                <a:solidFill>
                  <a:srgbClr val="7030A0"/>
                </a:solidFill>
              </a:rPr>
              <a:t>: 0.308938</a:t>
            </a:r>
          </a:p>
          <a:p>
            <a:r>
              <a:rPr lang="en-US" sz="1600" dirty="0" err="1" smtClean="0"/>
              <a:t>ssd</a:t>
            </a:r>
            <a:r>
              <a:rPr lang="en-US" sz="1600" dirty="0" smtClean="0"/>
              <a:t> #0 Response time maximum</a:t>
            </a:r>
            <a:r>
              <a:rPr lang="en-US" sz="1600" dirty="0" smtClean="0">
                <a:solidFill>
                  <a:srgbClr val="7030A0"/>
                </a:solidFill>
              </a:rPr>
              <a:t>: 0.313229</a:t>
            </a:r>
          </a:p>
          <a:p>
            <a:r>
              <a:rPr lang="en-US" sz="1600" dirty="0" err="1" smtClean="0"/>
              <a:t>ssd</a:t>
            </a:r>
            <a:r>
              <a:rPr lang="en-US" sz="1600" dirty="0" smtClean="0"/>
              <a:t> #0  </a:t>
            </a:r>
            <a:r>
              <a:rPr lang="en-US" sz="1600" dirty="0" err="1" smtClean="0"/>
              <a:t>elem</a:t>
            </a:r>
            <a:r>
              <a:rPr lang="en-US" sz="1600" dirty="0" smtClean="0"/>
              <a:t> #0 Response time average</a:t>
            </a:r>
            <a:r>
              <a:rPr lang="en-US" sz="1600" dirty="0" smtClean="0">
                <a:solidFill>
                  <a:srgbClr val="7030A0"/>
                </a:solidFill>
              </a:rPr>
              <a:t>:  0.305600 </a:t>
            </a:r>
            <a:r>
              <a:rPr lang="en-US" sz="1600" dirty="0" smtClean="0"/>
              <a:t>(</a:t>
            </a:r>
            <a:r>
              <a:rPr lang="en-US" sz="1600" dirty="0" err="1" smtClean="0"/>
              <a:t>elem</a:t>
            </a:r>
            <a:r>
              <a:rPr lang="en-US" sz="1600" dirty="0" smtClean="0"/>
              <a:t> 0 -7 exept#1, #2)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What I expected?</a:t>
            </a:r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en-US" sz="2000" i="1" dirty="0" smtClean="0">
                <a:solidFill>
                  <a:srgbClr val="002060"/>
                </a:solidFill>
              </a:rPr>
              <a:t>Response time (overall , </a:t>
            </a:r>
            <a:r>
              <a:rPr lang="en-US" sz="2000" i="1" dirty="0" err="1" smtClean="0">
                <a:solidFill>
                  <a:srgbClr val="002060"/>
                </a:solidFill>
              </a:rPr>
              <a:t>ssd</a:t>
            </a:r>
            <a:r>
              <a:rPr lang="en-US" sz="2000" i="1" dirty="0" smtClean="0">
                <a:solidFill>
                  <a:srgbClr val="002060"/>
                </a:solidFill>
              </a:rPr>
              <a:t>) = Queue time(0.0) </a:t>
            </a:r>
            <a:r>
              <a:rPr lang="en-US" sz="2000" i="1" dirty="0" smtClean="0">
                <a:solidFill>
                  <a:schemeClr val="accent1"/>
                </a:solidFill>
              </a:rPr>
              <a:t>+ Bus time (0.00025 * 32 = 0.008)  </a:t>
            </a:r>
            <a:r>
              <a:rPr lang="en-US" sz="2000" i="1" dirty="0" smtClean="0">
                <a:solidFill>
                  <a:srgbClr val="002060"/>
                </a:solidFill>
              </a:rPr>
              <a:t>+ write latency(0.2) + transfer time (0.105)  = 0.313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Elements are Parallel!</a:t>
            </a: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2209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7467600" cy="1143000"/>
          </a:xfrm>
        </p:spPr>
        <p:txBody>
          <a:bodyPr/>
          <a:lstStyle/>
          <a:p>
            <a:r>
              <a:rPr lang="en-US" dirty="0" smtClean="0"/>
              <a:t>Experience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562600"/>
          </a:xfrm>
        </p:spPr>
        <p:txBody>
          <a:bodyPr>
            <a:normAutofit/>
          </a:bodyPr>
          <a:lstStyle/>
          <a:p>
            <a:pPr lvl="0"/>
            <a:r>
              <a:rPr lang="en-US" sz="1600" dirty="0" smtClean="0"/>
              <a:t>Number Of SSD=1, Number of Parallel Units =1, Stripe Unit Size =8</a:t>
            </a:r>
          </a:p>
          <a:p>
            <a:pPr lvl="0"/>
            <a:r>
              <a:rPr lang="en-US" sz="1600" dirty="0" smtClean="0"/>
              <a:t>Trace :</a:t>
            </a:r>
          </a:p>
          <a:p>
            <a:pPr lvl="0">
              <a:buNone/>
            </a:pPr>
            <a:r>
              <a:rPr lang="en-US" sz="1600" dirty="0" smtClean="0"/>
              <a:t>   </a:t>
            </a:r>
          </a:p>
          <a:p>
            <a:pPr lvl="0"/>
            <a:endParaRPr lang="en-US" sz="1600" dirty="0" smtClean="0"/>
          </a:p>
          <a:p>
            <a:pPr lvl="0">
              <a:buNone/>
            </a:pPr>
            <a:endParaRPr lang="en-US" sz="1600" dirty="0" smtClean="0"/>
          </a:p>
          <a:p>
            <a:pPr lvl="0"/>
            <a:endParaRPr lang="en-US" sz="1600" dirty="0" smtClean="0"/>
          </a:p>
          <a:p>
            <a:r>
              <a:rPr lang="en-US" sz="1600" dirty="0" smtClean="0"/>
              <a:t>Overall I/O System Response time average: 	</a:t>
            </a:r>
            <a:r>
              <a:rPr lang="en-US" sz="1600" dirty="0" smtClean="0">
                <a:solidFill>
                  <a:srgbClr val="7030A0"/>
                </a:solidFill>
              </a:rPr>
              <a:t>0.30893</a:t>
            </a:r>
            <a:r>
              <a:rPr lang="en-US" sz="1600" dirty="0" smtClean="0"/>
              <a:t>8</a:t>
            </a:r>
          </a:p>
          <a:p>
            <a:r>
              <a:rPr lang="en-US" sz="1600" dirty="0" smtClean="0"/>
              <a:t>Overall I/O System Response time maximum:	</a:t>
            </a:r>
            <a:r>
              <a:rPr lang="en-US" sz="1600" dirty="0" smtClean="0">
                <a:solidFill>
                  <a:srgbClr val="7030A0"/>
                </a:solidFill>
              </a:rPr>
              <a:t>0.313229</a:t>
            </a:r>
          </a:p>
          <a:p>
            <a:r>
              <a:rPr lang="en-US" sz="1600" dirty="0" err="1" smtClean="0"/>
              <a:t>ssd</a:t>
            </a:r>
            <a:r>
              <a:rPr lang="en-US" sz="1600" dirty="0" smtClean="0"/>
              <a:t> #0 Response time average</a:t>
            </a:r>
            <a:r>
              <a:rPr lang="en-US" sz="1600" dirty="0" smtClean="0">
                <a:solidFill>
                  <a:srgbClr val="7030A0"/>
                </a:solidFill>
              </a:rPr>
              <a:t>: 0.308938</a:t>
            </a:r>
          </a:p>
          <a:p>
            <a:r>
              <a:rPr lang="en-US" sz="1600" dirty="0" err="1" smtClean="0"/>
              <a:t>ssd</a:t>
            </a:r>
            <a:r>
              <a:rPr lang="en-US" sz="1600" dirty="0" smtClean="0"/>
              <a:t> #0 Response time maximum</a:t>
            </a:r>
            <a:r>
              <a:rPr lang="en-US" sz="1600" dirty="0" smtClean="0">
                <a:solidFill>
                  <a:srgbClr val="7030A0"/>
                </a:solidFill>
              </a:rPr>
              <a:t>: 0.313229</a:t>
            </a:r>
          </a:p>
          <a:p>
            <a:r>
              <a:rPr lang="en-US" sz="1600" dirty="0" err="1" smtClean="0"/>
              <a:t>ssd</a:t>
            </a:r>
            <a:r>
              <a:rPr lang="en-US" sz="1600" dirty="0" smtClean="0"/>
              <a:t> #0  </a:t>
            </a:r>
            <a:r>
              <a:rPr lang="en-US" sz="1600" dirty="0" err="1" smtClean="0"/>
              <a:t>elem</a:t>
            </a:r>
            <a:r>
              <a:rPr lang="en-US" sz="1600" dirty="0" smtClean="0"/>
              <a:t> #0 Response time average</a:t>
            </a:r>
            <a:r>
              <a:rPr lang="en-US" sz="1600" dirty="0" smtClean="0">
                <a:solidFill>
                  <a:srgbClr val="7030A0"/>
                </a:solidFill>
              </a:rPr>
              <a:t>:  0.305600 </a:t>
            </a:r>
            <a:r>
              <a:rPr lang="en-US" sz="1600" dirty="0" smtClean="0"/>
              <a:t>(</a:t>
            </a:r>
            <a:r>
              <a:rPr lang="en-US" sz="1600" dirty="0" err="1" smtClean="0"/>
              <a:t>elem</a:t>
            </a:r>
            <a:r>
              <a:rPr lang="en-US" sz="1600" dirty="0" smtClean="0"/>
              <a:t> 0 -7 exept#1, #2)</a:t>
            </a: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No Difference!!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TWO REQUESTS ARE HANDELED IF THEY ARE DISPATCHED TO  DIFFERENT ELEMETS!</a:t>
            </a:r>
          </a:p>
          <a:p>
            <a:pPr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n-US" sz="16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75" y="1524000"/>
            <a:ext cx="2143125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DBCE0C-F710-4E3B-8515-BC274E20505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201</TotalTime>
  <Words>595</Words>
  <Application>Microsoft Office PowerPoint</Application>
  <PresentationFormat>On-screen Show (4:3)</PresentationFormat>
  <Paragraphs>258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Analyzing Response Time Using DiskSim</vt:lpstr>
      <vt:lpstr>Storage Hierarchy</vt:lpstr>
      <vt:lpstr>System Topology</vt:lpstr>
      <vt:lpstr>Sequential Events For Write</vt:lpstr>
      <vt:lpstr>Sequential Events For Write (Cont.)</vt:lpstr>
      <vt:lpstr>Response Time</vt:lpstr>
      <vt:lpstr>Experience 1</vt:lpstr>
      <vt:lpstr>Experience 2</vt:lpstr>
      <vt:lpstr>Experience 2</vt:lpstr>
      <vt:lpstr>Choosing Elements</vt:lpstr>
      <vt:lpstr>Experience 3</vt:lpstr>
      <vt:lpstr>Experience 4</vt:lpstr>
      <vt:lpstr>Experience 4</vt:lpstr>
      <vt:lpstr>Experience 5</vt:lpstr>
      <vt:lpstr>Experience 6</vt:lpstr>
      <vt:lpstr>Experience 7</vt:lpstr>
      <vt:lpstr>Experience 8</vt:lpstr>
      <vt:lpstr>Experience 9</vt:lpstr>
      <vt:lpstr>Experience 10</vt:lpstr>
      <vt:lpstr>Number of Requests Handled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Realities of DISKSIM</dc:title>
  <dc:creator>farzaneh</dc:creator>
  <cp:lastModifiedBy>Faridmoayer</cp:lastModifiedBy>
  <cp:revision>38</cp:revision>
  <dcterms:created xsi:type="dcterms:W3CDTF">2011-04-26T09:43:48Z</dcterms:created>
  <dcterms:modified xsi:type="dcterms:W3CDTF">2011-04-26T13:09:53Z</dcterms:modified>
</cp:coreProperties>
</file>