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  <p:sldId id="273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7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39B57-4E54-44E8-9B2C-F05636F86E5F}" type="datetimeFigureOut">
              <a:rPr lang="en-US" smtClean="0"/>
              <a:t>4/16/2011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01BF6-B623-4AB1-A864-C622A89CB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01BF6-B623-4AB1-A864-C622A89CB3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41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01BF6-B623-4AB1-A864-C622A89CB3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25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F417-D3AE-4EE8-B8A8-E999E9A42ECD}" type="datetime1">
              <a:rPr lang="en-US" smtClean="0"/>
              <a:t>4/16/2011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Sharif Unversity of Technology, Department of Computer Engineering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B8CE-8F00-493F-BF56-243B884E0792}" type="datetime1">
              <a:rPr lang="en-US" smtClean="0"/>
              <a:t>4/16/2011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Sharif Unversity of Technology, Department of Computer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178C-2E17-4441-AEA5-439DA6C97F90}" type="datetime1">
              <a:rPr lang="en-US" smtClean="0"/>
              <a:t>4/16/2011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Sharif Unversity of Technology, Department of Computer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300" b="1"/>
            </a:lvl1pPr>
          </a:lstStyle>
          <a:p>
            <a:fld id="{5A53A84F-CD04-4D32-81DE-EDC201852160}" type="datetime1">
              <a:rPr lang="en-US" smtClean="0"/>
              <a:pPr/>
              <a:t>4/16/2011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422064"/>
            <a:ext cx="4876800" cy="365125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Sharif University of Technology, Department of Computer Engineering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/>
            </a:lvl1pPr>
          </a:lstStyle>
          <a:p>
            <a:fld id="{6174F9F3-299A-484C-AD68-CB5ECE3B37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CCDA-121F-46E9-A01B-C6BDB2EEAED4}" type="datetime1">
              <a:rPr lang="en-US" smtClean="0"/>
              <a:t>4/16/2011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Sharif Unversity of Technology, Department of Computer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C6569-0854-4D54-987F-9A414CB701CF}" type="datetime1">
              <a:rPr lang="en-US" smtClean="0"/>
              <a:t>4/16/2011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Sharif Unversity of Technology, Department of Computer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CBC0-A31C-4F8F-BCE4-D962B7CB2D7C}" type="datetime1">
              <a:rPr lang="en-US" smtClean="0"/>
              <a:t>4/16/2011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Sharif Unversity of Technology, Department of Computer Engineering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E95D4-B1C0-4FB3-80D1-3C5B9ACCF2EC}" type="datetime1">
              <a:rPr lang="en-US" smtClean="0"/>
              <a:t>4/16/2011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74F9F3-299A-484C-AD68-CB5ECE3B37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Sharif Unversity of Technology, Department of Computer Engineering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F283-CC9A-4D80-895D-68503AD6D411}" type="datetime1">
              <a:rPr lang="en-US" smtClean="0"/>
              <a:t>4/16/2011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Sharif Unversity of Technology, Department of Computer Engineering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423A-E533-42B0-9FFD-73B18C4AAA98}" type="datetime1">
              <a:rPr lang="en-US" smtClean="0"/>
              <a:t>4/16/2011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Sharif Unversity of Technology, Department of Computer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174F9F3-299A-484C-AD68-CB5ECE3B3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6F414C2-7C2E-4925-9FC4-54C7EE3A6848}" type="datetime1">
              <a:rPr lang="en-US" smtClean="0"/>
              <a:t>4/16/2011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Sharif Unversity of Technology, Department of Computer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38E688-1319-4934-BE79-41CB1E64989F}" type="datetime1">
              <a:rPr lang="en-US" smtClean="0"/>
              <a:t>4/16/2011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Sharif Unversity of Technology, Department of Computer Engineering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174F9F3-299A-484C-AD68-CB5ECE3B373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disksim-4.0/ssdmodel/ssd_timing.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disksim-4.0/ssdmodel/ssd_clean.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disksim-4.0/ssdmodel/ssd_clean.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152400"/>
            <a:ext cx="1600200" cy="16716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43100" y="3302001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for DSN Group Meeting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67000" y="4236159"/>
            <a:ext cx="381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2000" b="1" dirty="0"/>
              <a:t>By: </a:t>
            </a:r>
            <a:r>
              <a:rPr lang="en-US" sz="2000" dirty="0"/>
              <a:t>Reza </a:t>
            </a:r>
            <a:r>
              <a:rPr lang="en-US" sz="2000" dirty="0" smtClean="0"/>
              <a:t>Faridmoayer</a:t>
            </a:r>
            <a:endParaRPr lang="en-US" sz="20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496255" y="4775096"/>
            <a:ext cx="415149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/>
            <a:r>
              <a:rPr lang="en-US" sz="2000" b="1" dirty="0" smtClean="0"/>
              <a:t>Supervisor: </a:t>
            </a:r>
            <a:r>
              <a:rPr lang="en-US" sz="2000" dirty="0"/>
              <a:t>Dr. </a:t>
            </a:r>
            <a:r>
              <a:rPr lang="en-US" sz="2000" dirty="0" smtClean="0"/>
              <a:t>Asadi</a:t>
            </a:r>
            <a:endParaRPr lang="en-US" sz="2000" dirty="0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859240" y="5948865"/>
            <a:ext cx="73493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Sharif University of Technology, </a:t>
            </a:r>
            <a:r>
              <a:rPr lang="en-US" sz="1600" dirty="0" smtClean="0"/>
              <a:t>Department of Computer Engineering</a:t>
            </a:r>
            <a:endParaRPr lang="en-US" sz="16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733800" y="6447168"/>
            <a:ext cx="1676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i="1" dirty="0"/>
              <a:t> </a:t>
            </a:r>
            <a:r>
              <a:rPr lang="en-US" sz="1400" i="1" dirty="0" smtClean="0"/>
              <a:t>April 12, 2011</a:t>
            </a:r>
            <a:endParaRPr lang="fa-IR" sz="1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6700" y="1824038"/>
            <a:ext cx="861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Exploration FTL Functionalities Through SSDmodel Source Code</a:t>
            </a:r>
          </a:p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Investigating the Input and Output Parameters of DiskSim </a:t>
            </a:r>
            <a:endParaRPr 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192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75" y="3048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sz="33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Investigating the Input file of DiskSim Simulator</a:t>
            </a:r>
            <a:r>
              <a:rPr lang="en-US" sz="4800" dirty="0"/>
              <a:t/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257800"/>
          </a:xfrm>
        </p:spPr>
        <p:txBody>
          <a:bodyPr/>
          <a:lstStyle/>
          <a:p>
            <a:r>
              <a:rPr lang="en-US" sz="2000" dirty="0" smtClean="0"/>
              <a:t>IOzone.parv as an example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marL="36576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769776"/>
              </p:ext>
            </p:extLst>
          </p:nvPr>
        </p:nvGraphicFramePr>
        <p:xfrm>
          <a:off x="838200" y="1766206"/>
          <a:ext cx="7696200" cy="44333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38800"/>
                <a:gridCol w="2057400"/>
              </a:tblGrid>
              <a:tr h="352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969682"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# A simple read-modify-erase-write policy = 1</a:t>
                      </a:r>
                    </a:p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 osr write policy =2</a:t>
                      </a:r>
                    </a:p>
                    <a:p>
                      <a:r>
                        <a:rPr kumimoji="0" lang="en-US" sz="20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Write policy=2 </a:t>
                      </a:r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Mapping schemes</a:t>
                      </a:r>
                      <a:endParaRPr lang="en-US" dirty="0"/>
                    </a:p>
                  </a:txBody>
                  <a:tcPr/>
                </a:tc>
              </a:tr>
              <a:tr h="6170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 </a:t>
                      </a:r>
                      <a:r>
                        <a:rPr kumimoji="0" lang="en-US" sz="1800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Random = 1 (not supp),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greedy = 2, wear-aware = 3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Cleaning policy = 2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Wear Leveling algorithms</a:t>
                      </a:r>
                      <a:endParaRPr lang="en-US" dirty="0"/>
                    </a:p>
                  </a:txBody>
                  <a:tcPr/>
                </a:tc>
              </a:tr>
              <a:tr h="684264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 Number of planes in each flash package (element)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Planes per package =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7071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 Number of flash blocks in each plane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Blocks per plane = 2048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612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Flash chip elements =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612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Page size =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612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Pages per block = 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F14A-8F1F-4F43-B734-1C9316E68EDD}" type="datetime1">
              <a:rPr lang="en-US" smtClean="0"/>
              <a:t>4/16/2011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mtClean="0"/>
              <a:t>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Sharif Unversity of Technology, Department of Computer Engineering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5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7138"/>
            <a:ext cx="8077200" cy="639762"/>
          </a:xfrm>
        </p:spPr>
        <p:txBody>
          <a:bodyPr>
            <a:normAutofit fontScale="90000"/>
          </a:bodyPr>
          <a:lstStyle/>
          <a:p>
            <a:r>
              <a:rPr lang="en-US" sz="30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Investigating the Input file of DiskSim </a:t>
            </a:r>
            <a:r>
              <a:rPr lang="en-US" sz="3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Simulator </a:t>
            </a:r>
            <a:r>
              <a:rPr lang="en-US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(Cont.)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797735"/>
              </p:ext>
            </p:extLst>
          </p:nvPr>
        </p:nvGraphicFramePr>
        <p:xfrm>
          <a:off x="872824" y="1295400"/>
          <a:ext cx="7737776" cy="4831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985176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 Changing the no of blocks from 16184 to 16384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Blocks per element = 16384 (1*8*2048)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9888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# </a:t>
                      </a:r>
                      <a:r>
                        <a:rPr kumimoji="0" lang="en-US" sz="1800" kern="120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Simple concatenation = 1, plane-pair stripping = 2 (not tested),</a:t>
                      </a:r>
                      <a:r>
                        <a:rPr kumimoji="0" lang="en-US" sz="1800" kern="1200" baseline="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full stripping = 3</a:t>
                      </a:r>
                      <a:endParaRPr kumimoji="0" lang="en-US" sz="1800" kern="1200" dirty="0" smtClean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rgbClr val="92D050"/>
                          </a:solidFill>
                          <a:latin typeface="+mn-lt"/>
                          <a:ea typeface="+mn-ea"/>
                          <a:cs typeface="+mn-cs"/>
                        </a:rPr>
                        <a:t>Plane block mapping = 3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blocks mapping on planes of an element.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 Copy-back enabled (1) or not (0)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Copy back = 1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 entire elem = 1, two dies = 2, four plane-pairs = 4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Number of parallel units = 1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1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 each gang = 0, each elem = 1, each plane =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Allocation pool logic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Allocation pool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 Elements are grouped into a gang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Elements per gang = 1</a:t>
                      </a:r>
                      <a:endParaRPr lang="en-U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9EF7-B3F9-4EB3-8D3C-ED49BE866BAF}" type="datetime1">
              <a:rPr lang="en-US" smtClean="0"/>
              <a:t>4/16/2011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mtClean="0"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Sharif Unversity of Technology, Department of Computer Engineering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8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A84F-CD04-4D32-81DE-EDC201852160}" type="datetime1">
              <a:rPr lang="en-US" smtClean="0"/>
              <a:pPr/>
              <a:t>4/16/2011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Sharif University of Technology, Department of Computer Engineering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533400"/>
            <a:ext cx="4953000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438400"/>
            <a:ext cx="49530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4343400"/>
            <a:ext cx="4953000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128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Investigating the </a:t>
            </a:r>
            <a:r>
              <a:rPr lang="en-US" sz="27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</a:t>
            </a:r>
            <a:r>
              <a:rPr lang="en-US" sz="27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 of DiskSim Simulator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6450"/>
            <a:ext cx="7848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200" dirty="0"/>
              <a:t>Iozone.outv as an </a:t>
            </a:r>
            <a:r>
              <a:rPr lang="en-US" sz="2200" dirty="0" smtClean="0"/>
              <a:t>example</a:t>
            </a:r>
          </a:p>
          <a:p>
            <a:pPr marL="855663" indent="-452438">
              <a:lnSpc>
                <a:spcPct val="150000"/>
              </a:lnSpc>
            </a:pPr>
            <a:r>
              <a:rPr lang="en-US" sz="2200" u="sng" dirty="0"/>
              <a:t>ssd  #0 elem #0 </a:t>
            </a:r>
            <a:endParaRPr lang="en-US" sz="2200" u="sng" dirty="0" smtClean="0"/>
          </a:p>
          <a:p>
            <a:pPr marL="1200150" indent="-344488">
              <a:lnSpc>
                <a:spcPct val="150000"/>
              </a:lnSpc>
            </a:pPr>
            <a:r>
              <a:rPr lang="en-US" sz="2200" i="1" u="sng" dirty="0" smtClean="0"/>
              <a:t>SSD cleaning statistics</a:t>
            </a:r>
            <a:endParaRPr lang="en-US" sz="2200" i="1" dirty="0" smtClean="0"/>
          </a:p>
          <a:p>
            <a:pPr marL="154305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/>
              <a:t>Total reqs issued:	</a:t>
            </a:r>
            <a:r>
              <a:rPr lang="en-US" sz="2200" dirty="0" smtClean="0"/>
              <a:t>1125180</a:t>
            </a:r>
          </a:p>
          <a:p>
            <a:pPr marL="1770063" indent="-344488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200" dirty="0" smtClean="0"/>
              <a:t>Total_reqs_issued=</a:t>
            </a:r>
            <a:r>
              <a:rPr lang="en-US" sz="2200" dirty="0" err="1" smtClean="0"/>
              <a:t>read_total+write_total</a:t>
            </a:r>
            <a:endParaRPr lang="en-US" sz="2200" dirty="0" smtClean="0"/>
          </a:p>
          <a:p>
            <a:pPr marL="154305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/>
              <a:t>Total time taken:	</a:t>
            </a:r>
            <a:r>
              <a:rPr lang="en-US" sz="2200" dirty="0" smtClean="0"/>
              <a:t>347662.760004</a:t>
            </a:r>
          </a:p>
          <a:p>
            <a:pPr marL="154305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IOPS</a:t>
            </a:r>
          </a:p>
          <a:p>
            <a:pPr marL="1770063" indent="-344488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200" dirty="0" smtClean="0"/>
              <a:t>(Tot_reqs_issued*1000)/(tot_time_taken)</a:t>
            </a:r>
          </a:p>
          <a:p>
            <a:pPr marL="746125" indent="-342900">
              <a:lnSpc>
                <a:spcPct val="150000"/>
              </a:lnSpc>
              <a:buFont typeface="Wingdings" pitchFamily="2" charset="2"/>
              <a:buChar char="§"/>
            </a:pPr>
            <a:endParaRPr lang="en-US" sz="2200" dirty="0" smtClean="0"/>
          </a:p>
          <a:p>
            <a:pPr marL="403225" indent="0">
              <a:buNone/>
            </a:pPr>
            <a:endParaRPr lang="en-US" sz="2500" dirty="0" smtClean="0"/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2EF4-12E5-4DBB-A6FA-D69733F347C0}" type="datetime1">
              <a:rPr lang="en-US" smtClean="0"/>
              <a:t>4/16/2011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mtClean="0"/>
              <a:t>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Sharif Unversity of Technology, Department of Computer Engineering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7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7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Investigating the </a:t>
            </a:r>
            <a:r>
              <a:rPr lang="en-US" sz="27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Ouput</a:t>
            </a:r>
            <a:r>
              <a:rPr lang="en-US" sz="27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 of DiskSim </a:t>
            </a:r>
            <a:r>
              <a:rPr lang="en-US" sz="27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Simulator </a:t>
            </a:r>
            <a:r>
              <a:rPr lang="en-US" sz="22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</a:t>
            </a:r>
            <a:r>
              <a:rPr lang="en-US" sz="22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 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01000" cy="4191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/>
              <a:t>Total cleaning reqs issued:	</a:t>
            </a:r>
            <a:r>
              <a:rPr lang="en-US" sz="2200" dirty="0" smtClean="0"/>
              <a:t>16228</a:t>
            </a:r>
          </a:p>
          <a:p>
            <a:pPr marL="688975" indent="-285750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200" dirty="0"/>
              <a:t> </a:t>
            </a:r>
            <a:r>
              <a:rPr lang="en-US" sz="2200" dirty="0" smtClean="0"/>
              <a:t>no of times cleaning on this element</a:t>
            </a:r>
          </a:p>
          <a:p>
            <a:pPr marL="403225" indent="-344488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/>
              <a:t>Total cleaning time </a:t>
            </a:r>
            <a:r>
              <a:rPr lang="en-US" sz="2200" dirty="0" smtClean="0"/>
              <a:t>taken: 24342.000000</a:t>
            </a:r>
          </a:p>
          <a:p>
            <a:pPr marL="795338" indent="-392113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200" dirty="0" smtClean="0"/>
              <a:t>Sum of cleaning time</a:t>
            </a:r>
          </a:p>
          <a:p>
            <a:pPr marL="403225" indent="-344488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/>
              <a:t>Total pages </a:t>
            </a:r>
            <a:r>
              <a:rPr lang="en-US" sz="2200" dirty="0" smtClean="0"/>
              <a:t>migrated: 0</a:t>
            </a:r>
          </a:p>
          <a:p>
            <a:pPr marL="795338" indent="-392113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200" dirty="0" smtClean="0"/>
              <a:t>no of </a:t>
            </a:r>
            <a:r>
              <a:rPr lang="en-US" sz="2200" dirty="0" smtClean="0"/>
              <a:t>pages migrated  </a:t>
            </a:r>
            <a:endParaRPr lang="en-US" sz="2200" dirty="0" smtClean="0"/>
          </a:p>
          <a:p>
            <a:pPr marL="403225" indent="-344488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/>
              <a:t>C</a:t>
            </a:r>
            <a:r>
              <a:rPr lang="en-US" sz="2200" dirty="0" smtClean="0"/>
              <a:t>lean </a:t>
            </a:r>
            <a:r>
              <a:rPr lang="en-US" sz="2200" dirty="0"/>
              <a:t>IOPS:	</a:t>
            </a:r>
            <a:r>
              <a:rPr lang="en-US" sz="2200" dirty="0" smtClean="0"/>
              <a:t>666.666667</a:t>
            </a:r>
          </a:p>
          <a:p>
            <a:pPr marL="795338" indent="-392113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200" dirty="0" smtClean="0"/>
              <a:t>(Total cleaning reqs issued*1000)/(total cleaning time taken)</a:t>
            </a:r>
          </a:p>
          <a:p>
            <a:pPr marL="401637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/>
              <a:t>Overall IOPS:	</a:t>
            </a:r>
            <a:r>
              <a:rPr lang="en-US" sz="2200" dirty="0" smtClean="0"/>
              <a:t>3068.261815</a:t>
            </a:r>
          </a:p>
          <a:p>
            <a:pPr marL="58737" indent="0">
              <a:buNone/>
            </a:pPr>
            <a:endParaRPr lang="en-US" sz="25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6B49A-7E1F-44CA-96E5-205B5AA0B644}" type="datetime1">
              <a:rPr lang="en-US" smtClean="0"/>
              <a:t>4/16/2011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mtClean="0"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Sharif Unversity of Technology, Department of Computer Engineering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2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sz="27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Investigating the </a:t>
            </a:r>
            <a:r>
              <a:rPr lang="en-US" sz="27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Ouput</a:t>
            </a:r>
            <a:r>
              <a:rPr lang="en-US" sz="27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7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 of DiskSim </a:t>
            </a:r>
            <a:r>
              <a:rPr lang="en-US" sz="27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Simulator </a:t>
            </a:r>
            <a:r>
              <a:rPr lang="en-US" sz="2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(Cont.)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7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077200" cy="5105400"/>
              </a:xfrm>
            </p:spPr>
            <p:txBody>
              <a:bodyPr>
                <a:normAutofit fontScale="70000" lnSpcReduction="20000"/>
              </a:bodyPr>
              <a:lstStyle/>
              <a:p>
                <a:pPr marL="569913" indent="-344488">
                  <a:lnSpc>
                    <a:spcPct val="150000"/>
                  </a:lnSpc>
                  <a:buFont typeface="Courier New" pitchFamily="49" charset="0"/>
                  <a:buChar char="o"/>
                </a:pPr>
                <a:r>
                  <a:rPr lang="en-US" sz="2600" dirty="0" smtClean="0"/>
                  <a:t>(Total reqs issued*1000)/(</a:t>
                </a:r>
                <a:r>
                  <a:rPr lang="en-US" sz="2600" dirty="0"/>
                  <a:t>Total cleaning time </a:t>
                </a:r>
                <a:r>
                  <a:rPr lang="en-US" sz="2600" dirty="0" smtClean="0"/>
                  <a:t>taken+</a:t>
                </a:r>
                <a:r>
                  <a:rPr lang="en-US" sz="2600" dirty="0"/>
                  <a:t> Total time </a:t>
                </a:r>
                <a:r>
                  <a:rPr lang="en-US" sz="2600" dirty="0" smtClean="0"/>
                  <a:t>taken)</a:t>
                </a:r>
              </a:p>
              <a:p>
                <a:pPr marL="379413" indent="-342900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en-US" sz="2600" dirty="0"/>
                  <a:t>Number of free blocks:	</a:t>
                </a:r>
                <a:r>
                  <a:rPr lang="en-US" sz="2600" dirty="0" smtClean="0"/>
                  <a:t>824</a:t>
                </a:r>
              </a:p>
              <a:p>
                <a:pPr marL="569913" indent="-344488">
                  <a:lnSpc>
                    <a:spcPct val="150000"/>
                  </a:lnSpc>
                  <a:buFont typeface="Courier New" pitchFamily="49" charset="0"/>
                  <a:buChar char="o"/>
                </a:pPr>
                <a:r>
                  <a:rPr lang="en-US" sz="2600" dirty="0" smtClean="0"/>
                  <a:t>Number of free blocks in this element</a:t>
                </a:r>
              </a:p>
              <a:p>
                <a:pPr marL="379413" indent="-342900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en-US" sz="2600" dirty="0"/>
                  <a:t>Average lifetime:	</a:t>
                </a:r>
                <a:r>
                  <a:rPr lang="en-US" sz="2600" dirty="0" smtClean="0"/>
                  <a:t>49.009521</a:t>
                </a:r>
              </a:p>
              <a:p>
                <a:pPr marL="569913" indent="-344488">
                  <a:lnSpc>
                    <a:spcPct val="150000"/>
                  </a:lnSpc>
                  <a:buFont typeface="Courier New" pitchFamily="49" charset="0"/>
                  <a:buChar char="o"/>
                </a:pPr>
                <a:r>
                  <a:rPr lang="en-US" sz="2600" dirty="0" smtClean="0"/>
                  <a:t>Average remaining lifetime on all of the blocks in the element</a:t>
                </a:r>
              </a:p>
              <a:p>
                <a:pPr marL="569913" indent="-344488">
                  <a:lnSpc>
                    <a:spcPct val="150000"/>
                  </a:lnSpc>
                  <a:buFont typeface="Courier New" pitchFamily="49" charset="0"/>
                  <a:buChar char="o"/>
                </a:pPr>
                <a:endParaRPr lang="en-US" sz="2600" dirty="0" smtClean="0"/>
              </a:p>
              <a:p>
                <a:pPr marL="569913" indent="-344488">
                  <a:lnSpc>
                    <a:spcPct val="150000"/>
                  </a:lnSpc>
                  <a:buFont typeface="Courier New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𝑎𝑣𝑒𝑟𝑎𝑔𝑒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𝑙𝑖𝑓𝑒𝑡𝑖𝑚𝑒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50</m:t>
                        </m:r>
                        <m:r>
                          <a:rPr lang="en-US" b="0" i="1" smtClean="0">
                            <a:latin typeface="Cambria Math"/>
                          </a:rPr>
                          <m:t>∗</m:t>
                        </m:r>
                        <m:r>
                          <a:rPr lang="en-US" b="0" i="1" smtClean="0">
                            <a:latin typeface="Cambria Math"/>
                          </a:rPr>
                          <m:t>16384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16228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𝑛𝑜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𝑜𝑓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𝑏𝑙𝑜𝑐𝑘𝑠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𝑜𝑛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𝑒𝑙𝑒𝑚𝑒𝑛𝑡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344488" indent="-285750">
                  <a:lnSpc>
                    <a:spcPct val="150000"/>
                  </a:lnSpc>
                  <a:buFont typeface="Wingdings" pitchFamily="2" charset="2"/>
                  <a:buChar char="§"/>
                </a:pPr>
                <a:endParaRPr lang="en-US" sz="2600" dirty="0" smtClean="0"/>
              </a:p>
              <a:p>
                <a:pPr marL="344488" indent="-285750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en-US" sz="2600" dirty="0" smtClean="0"/>
                  <a:t>Plane </a:t>
                </a:r>
                <a:r>
                  <a:rPr lang="en-US" sz="2600" dirty="0"/>
                  <a:t>Level </a:t>
                </a:r>
                <a:r>
                  <a:rPr lang="en-US" sz="2600" dirty="0" smtClean="0"/>
                  <a:t>Statistics</a:t>
                </a:r>
              </a:p>
              <a:p>
                <a:pPr marL="58738" indent="0">
                  <a:lnSpc>
                    <a:spcPct val="150000"/>
                  </a:lnSpc>
                  <a:buNone/>
                </a:pPr>
                <a:r>
                  <a:rPr lang="en-US" sz="2600" dirty="0" smtClean="0"/>
                  <a:t>0</a:t>
                </a:r>
                <a:r>
                  <a:rPr lang="en-US" sz="2600" dirty="0"/>
                  <a:t>:(2089)  1:(2041)  2:(1954)  3:(1959)  </a:t>
                </a:r>
                <a:r>
                  <a:rPr lang="en-US" sz="2600" dirty="0" smtClean="0"/>
                  <a:t>4</a:t>
                </a:r>
                <a:r>
                  <a:rPr lang="en-US" sz="2600" dirty="0"/>
                  <a:t>:(2058)  5:(1952)  6:(2107)  7:(2068</a:t>
                </a:r>
                <a:r>
                  <a:rPr lang="en-US" sz="2600" dirty="0" smtClean="0"/>
                  <a:t>)</a:t>
                </a:r>
              </a:p>
              <a:p>
                <a:pPr marL="58738" indent="0">
                  <a:lnSpc>
                    <a:spcPct val="150000"/>
                  </a:lnSpc>
                  <a:buNone/>
                </a:pPr>
                <a:endParaRPr lang="en-US" sz="2200" dirty="0"/>
              </a:p>
              <a:p>
                <a:pPr marL="58738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077200" cy="5105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017320" y="3733800"/>
            <a:ext cx="5307279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36D7-8D19-436E-A7DF-91CAF176C37D}" type="datetime1">
              <a:rPr lang="en-US" smtClean="0"/>
              <a:t>4/16/2011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mtClean="0"/>
              <a:t>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Sharif Unversity of Technology, Department of Computer Engineering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4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Investigating the </a:t>
            </a:r>
            <a:r>
              <a:rPr lang="en-US" sz="27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Ouput</a:t>
            </a:r>
            <a:r>
              <a:rPr lang="en-US" sz="27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file of DiskSim Simulator</a:t>
            </a:r>
            <a:endParaRPr lang="en-US" sz="2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4488" lvl="0" indent="-285750">
                  <a:buClr>
                    <a:srgbClr val="6EA0B0"/>
                  </a:buClr>
                  <a:buFont typeface="Wingdings" pitchFamily="2" charset="2"/>
                  <a:buChar char="§"/>
                </a:pPr>
                <a:r>
                  <a:rPr lang="en-US" sz="2200" dirty="0" smtClean="0">
                    <a:solidFill>
                      <a:prstClr val="white"/>
                    </a:solidFill>
                  </a:rPr>
                  <a:t>Block </a:t>
                </a:r>
                <a:r>
                  <a:rPr lang="en-US" sz="2200" dirty="0">
                    <a:solidFill>
                      <a:prstClr val="white"/>
                    </a:solidFill>
                  </a:rPr>
                  <a:t>Lifetime Distribution</a:t>
                </a:r>
              </a:p>
              <a:p>
                <a:pPr marL="36576" lvl="0" indent="0">
                  <a:buClr>
                    <a:srgbClr val="6EA0B0"/>
                  </a:buClr>
                  <a:buNone/>
                </a:pPr>
                <a:r>
                  <a:rPr lang="en-US" sz="1800" dirty="0">
                    <a:solidFill>
                      <a:prstClr val="white"/>
                    </a:solidFill>
                  </a:rPr>
                  <a:t>                 &lt; 20	 &lt; 40      &lt; 60	&lt; 80	&lt; 100	&gt;= 100	</a:t>
                </a:r>
              </a:p>
              <a:p>
                <a:pPr marL="36576" lvl="0" indent="0">
                  <a:buClr>
                    <a:srgbClr val="6EA0B0"/>
                  </a:buClr>
                  <a:buNone/>
                </a:pPr>
                <a:r>
                  <a:rPr lang="en-US" sz="1800" dirty="0">
                    <a:solidFill>
                      <a:prstClr val="white"/>
                    </a:solidFill>
                  </a:rPr>
                  <a:t>                     0         0	  0	1049	  627	 </a:t>
                </a:r>
                <a:r>
                  <a:rPr lang="en-US" sz="1800" dirty="0" smtClean="0">
                    <a:solidFill>
                      <a:prstClr val="white"/>
                    </a:solidFill>
                  </a:rPr>
                  <a:t>14708</a:t>
                </a:r>
                <a:r>
                  <a:rPr lang="en-US" sz="1800" dirty="0">
                    <a:solidFill>
                      <a:prstClr val="white"/>
                    </a:solidFill>
                  </a:rPr>
                  <a:t>	</a:t>
                </a:r>
              </a:p>
              <a:p>
                <a:pPr marL="344488" lvl="0" indent="-285750">
                  <a:buClr>
                    <a:srgbClr val="6EA0B0"/>
                  </a:buClr>
                  <a:buFont typeface="Courier New" pitchFamily="49" charset="0"/>
                  <a:buChar char="o"/>
                </a:pPr>
                <a:r>
                  <a:rPr lang="en-US" sz="2200" dirty="0" smtClean="0">
                    <a:solidFill>
                      <a:prstClr val="white"/>
                    </a:solidFill>
                  </a:rPr>
                  <a:t>Bucket size=6</a:t>
                </a:r>
              </a:p>
              <a:p>
                <a:pPr marL="58738" lvl="0" indent="0">
                  <a:buClr>
                    <a:srgbClr val="6EA0B0"/>
                  </a:buClr>
                  <a:buNone/>
                </a:pPr>
                <a:endParaRPr lang="en-US" sz="2200" b="0" dirty="0" smtClean="0">
                  <a:solidFill>
                    <a:prstClr val="white"/>
                  </a:solidFill>
                </a:endParaRPr>
              </a:p>
              <a:p>
                <a:pPr marL="58738" lvl="0" indent="0">
                  <a:buClr>
                    <a:srgbClr val="6EA0B0"/>
                  </a:buClr>
                  <a:buNone/>
                </a:pPr>
                <a:endParaRPr lang="en-US" sz="2200" b="0" dirty="0" smtClean="0">
                  <a:solidFill>
                    <a:prstClr val="white"/>
                  </a:solidFill>
                </a:endParaRPr>
              </a:p>
              <a:p>
                <a:pPr marL="344488" lvl="0" indent="-285750">
                  <a:buClr>
                    <a:srgbClr val="6EA0B0"/>
                  </a:buClr>
                  <a:buFont typeface="Courier New" pitchFamily="49" charset="0"/>
                  <a:buChar char="o"/>
                </a:pP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prstClr val="white"/>
                        </a:solidFill>
                        <a:latin typeface="Cambria Math"/>
                      </a:rPr>
                      <m:t>𝑃𝑒𝑟𝑐</m:t>
                    </m:r>
                    <m:r>
                      <a:rPr lang="en-US" sz="2200" b="0" i="1" smtClean="0">
                        <a:solidFill>
                          <a:prstClr val="white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solidFill>
                              <a:prstClr val="white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𝑟𝑒𝑚</m:t>
                        </m:r>
                        <m:r>
                          <a:rPr lang="en-US" sz="2200" b="0" i="1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_</m:t>
                        </m:r>
                        <m:r>
                          <a:rPr lang="en-US" sz="2200" b="0" i="1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𝑙𝑖𝑓𝑒𝑡𝑖𝑚𝑒</m:t>
                        </m:r>
                        <m:r>
                          <a:rPr lang="en-US" sz="2200" b="0" i="1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en-US" sz="2200" b="0" i="1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100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𝑎𝑣𝑒</m:t>
                        </m:r>
                        <m:r>
                          <a:rPr lang="en-US" sz="2200" b="0" i="1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_ </m:t>
                        </m:r>
                        <m:r>
                          <a:rPr lang="en-US" sz="2200" b="0" i="1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𝑙𝑖𝑓𝑒𝑡𝑖𝑚𝑒</m:t>
                        </m:r>
                      </m:den>
                    </m:f>
                  </m:oMath>
                </a14:m>
                <a:endParaRPr lang="en-US" sz="2200" dirty="0" smtClean="0">
                  <a:solidFill>
                    <a:prstClr val="white"/>
                  </a:solidFill>
                </a:endParaRPr>
              </a:p>
              <a:p>
                <a:pPr marL="344488" indent="-285750">
                  <a:buClr>
                    <a:srgbClr val="6EA0B0"/>
                  </a:buClr>
                  <a:buFont typeface="Courier New" pitchFamily="49" charset="0"/>
                  <a:buChar char="o"/>
                </a:pPr>
                <a:r>
                  <a:rPr lang="en-US" sz="2200" dirty="0" smtClean="0">
                    <a:solidFill>
                      <a:prstClr val="white"/>
                    </a:solidFill>
                  </a:rPr>
                  <a:t>Calculates the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prstClr val="white"/>
                        </a:solidFill>
                        <a:latin typeface="Cambria Math"/>
                      </a:rPr>
                      <m:t>𝑃</m:t>
                    </m:r>
                    <m:r>
                      <a:rPr lang="en-US" sz="2200" b="0" i="1" smtClean="0">
                        <a:solidFill>
                          <a:prstClr val="white"/>
                        </a:solidFill>
                        <a:latin typeface="Cambria Math"/>
                      </a:rPr>
                      <m:t>𝑒𝑟</m:t>
                    </m:r>
                    <m:r>
                      <a:rPr lang="en-US" sz="2200" i="1">
                        <a:solidFill>
                          <a:prstClr val="white"/>
                        </a:solidFill>
                        <a:latin typeface="Cambria Math"/>
                      </a:rPr>
                      <m:t>𝑐</m:t>
                    </m:r>
                  </m:oMath>
                </a14:m>
                <a:r>
                  <a:rPr lang="en-US" sz="2200" dirty="0">
                    <a:solidFill>
                      <a:prstClr val="white"/>
                    </a:solidFill>
                  </a:rPr>
                  <a:t> for each block of </a:t>
                </a:r>
                <a:r>
                  <a:rPr lang="en-US" sz="2200" dirty="0" smtClean="0">
                    <a:solidFill>
                      <a:prstClr val="white"/>
                    </a:solidFill>
                  </a:rPr>
                  <a:t>element</a:t>
                </a:r>
              </a:p>
              <a:p>
                <a:pPr marL="344488" indent="-285750">
                  <a:buClr>
                    <a:srgbClr val="6EA0B0"/>
                  </a:buClr>
                  <a:buFont typeface="Courier New" pitchFamily="49" charset="0"/>
                  <a:buChar char="o"/>
                </a:pPr>
                <a:r>
                  <a:rPr lang="en-US" sz="2200" dirty="0" smtClean="0">
                    <a:solidFill>
                      <a:prstClr val="white"/>
                    </a:solidFill>
                  </a:rPr>
                  <a:t>If the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prstClr val="white"/>
                        </a:solidFill>
                        <a:latin typeface="Cambria Math"/>
                      </a:rPr>
                      <m:t>𝑝𝑒𝑟𝑐</m:t>
                    </m:r>
                    <m:r>
                      <a:rPr lang="en-US" sz="2200" b="0" i="1" smtClean="0">
                        <a:solidFill>
                          <a:prstClr val="white"/>
                        </a:solidFill>
                        <a:latin typeface="Cambria Math"/>
                      </a:rPr>
                      <m:t>≥</m:t>
                    </m:r>
                    <m:r>
                      <a:rPr lang="en-US" sz="2200" b="0" i="1" smtClean="0">
                        <a:solidFill>
                          <a:prstClr val="white"/>
                        </a:solidFill>
                        <a:latin typeface="Cambria Math"/>
                      </a:rPr>
                      <m:t>100</m:t>
                    </m:r>
                  </m:oMath>
                </a14:m>
                <a:r>
                  <a:rPr lang="en-US" sz="2200" dirty="0" smtClean="0">
                    <a:solidFill>
                      <a:prstClr val="white"/>
                    </a:solidFill>
                  </a:rPr>
                  <a:t>          no erase in block         </a:t>
                </a:r>
              </a:p>
              <a:p>
                <a:pPr marL="344488" indent="-285750">
                  <a:buClr>
                    <a:srgbClr val="6EA0B0"/>
                  </a:buClr>
                  <a:buFont typeface="Courier New" pitchFamily="49" charset="0"/>
                  <a:buChar char="o"/>
                </a:pPr>
                <a:r>
                  <a:rPr lang="en-US" sz="2200" dirty="0" smtClean="0">
                    <a:solidFill>
                      <a:prstClr val="white"/>
                    </a:solidFill>
                  </a:rPr>
                  <a:t>Else increment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solidFill>
                              <a:prstClr val="white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(</m:t>
                        </m:r>
                        <m:d>
                          <m:dPr>
                            <m:ctrlPr>
                              <a:rPr lang="en-US" sz="2200" b="0" i="1" smtClean="0">
                                <a:solidFill>
                                  <a:prstClr val="white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200" b="0" i="1" smtClean="0">
                                <a:solidFill>
                                  <a:prstClr val="white"/>
                                </a:solidFill>
                                <a:latin typeface="Cambria Math"/>
                              </a:rPr>
                              <m:t>𝑖𝑛𝑡</m:t>
                            </m:r>
                          </m:e>
                        </m:d>
                        <m:r>
                          <a:rPr lang="en-US" sz="2200" b="0" i="1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𝑝𝑒𝑟𝑐</m:t>
                        </m:r>
                        <m:r>
                          <a:rPr lang="en-US" sz="2200" b="0" i="1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prstClr val="white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200" dirty="0" smtClean="0">
                    <a:solidFill>
                      <a:prstClr val="white"/>
                    </a:solidFill>
                  </a:rPr>
                  <a:t> </a:t>
                </a:r>
                <a:r>
                  <a:rPr lang="en-US" sz="2200" baseline="30000" dirty="0" smtClean="0">
                    <a:solidFill>
                      <a:prstClr val="white"/>
                    </a:solidFill>
                  </a:rPr>
                  <a:t>th</a:t>
                </a:r>
                <a:r>
                  <a:rPr lang="en-US" sz="2200" dirty="0" smtClean="0">
                    <a:solidFill>
                      <a:prstClr val="white"/>
                    </a:solidFill>
                  </a:rPr>
                  <a:t> element of the array</a:t>
                </a:r>
                <a:endParaRPr lang="en-US" sz="2200" dirty="0">
                  <a:solidFill>
                    <a:prstClr val="white"/>
                  </a:solidFill>
                </a:endParaRPr>
              </a:p>
              <a:p>
                <a:pPr marL="344488" lvl="0" indent="-285750">
                  <a:buClr>
                    <a:srgbClr val="6EA0B0"/>
                  </a:buClr>
                  <a:buFont typeface="Courier New" pitchFamily="49" charset="0"/>
                  <a:buChar char="o"/>
                </a:pPr>
                <a:endParaRPr lang="en-US" sz="2200" dirty="0">
                  <a:solidFill>
                    <a:prstClr val="white"/>
                  </a:solidFill>
                </a:endParaRPr>
              </a:p>
              <a:p>
                <a:pPr marL="36576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>
            <a:off x="3124200" y="5181600"/>
            <a:ext cx="609600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124200" y="3238500"/>
            <a:ext cx="2655125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0"/>
            <a:endCxn id="7" idx="2"/>
          </p:cNvCxnSpPr>
          <p:nvPr/>
        </p:nvCxnSpPr>
        <p:spPr>
          <a:xfrm>
            <a:off x="4451763" y="32385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05200" y="3238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2400" y="3238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76800" y="3238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334000" y="3238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39844" y="32501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577347" y="325639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57710" y="325639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06497" y="3256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63697" y="32469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93375" y="3256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4EB6-79D8-4474-AC5E-815C0F33E37E}" type="datetime1">
              <a:rPr lang="en-US" smtClean="0"/>
              <a:t>4/16/2011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mtClean="0"/>
              <a:t>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Sharif Unversity of Technology, Department of Computer Engineering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9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u="sng" dirty="0" smtClean="0"/>
              <a:t>proposed method</a:t>
            </a:r>
            <a:endParaRPr lang="en-US" sz="40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500" dirty="0" smtClean="0"/>
              <a:t>Previous page mapping scheme with a new garbage collection technique</a:t>
            </a:r>
          </a:p>
          <a:p>
            <a:pPr>
              <a:buFont typeface="Wingdings" pitchFamily="2" charset="2"/>
              <a:buChar char="q"/>
            </a:pPr>
            <a:r>
              <a:rPr lang="en-US" sz="2500" dirty="0" smtClean="0"/>
              <a:t>New garbage collection technique</a:t>
            </a:r>
          </a:p>
          <a:p>
            <a:pPr marL="855663" indent="-452438">
              <a:buFont typeface="Wingdings" pitchFamily="2" charset="2"/>
              <a:buChar char="§"/>
            </a:pPr>
            <a:r>
              <a:rPr lang="en-US" sz="2500" dirty="0" smtClean="0"/>
              <a:t>Selects a new block from a pool of free blocks</a:t>
            </a:r>
          </a:p>
          <a:p>
            <a:pPr marL="855663" indent="-452438">
              <a:buFont typeface="Wingdings" pitchFamily="2" charset="2"/>
              <a:buChar char="§"/>
            </a:pPr>
            <a:r>
              <a:rPr lang="en-US" sz="2500" dirty="0" smtClean="0"/>
              <a:t>Selects the block with minimum number of valid pages as a victim block</a:t>
            </a:r>
          </a:p>
          <a:p>
            <a:pPr marL="855663" indent="-452438">
              <a:buFont typeface="Wingdings" pitchFamily="2" charset="2"/>
              <a:buChar char="§"/>
            </a:pPr>
            <a:r>
              <a:rPr lang="en-US" sz="2500" dirty="0" smtClean="0"/>
              <a:t>Copies the valid pages from the victim block to a free block.</a:t>
            </a:r>
          </a:p>
          <a:p>
            <a:pPr marL="855663" indent="-452438">
              <a:buFont typeface="Wingdings" pitchFamily="2" charset="2"/>
              <a:buChar char="§"/>
            </a:pPr>
            <a:r>
              <a:rPr lang="en-US" sz="2500" dirty="0" smtClean="0"/>
              <a:t>Erase the victim block</a:t>
            </a:r>
          </a:p>
          <a:p>
            <a:pPr marL="855663" indent="-452438">
              <a:buFont typeface="Wingdings" pitchFamily="2" charset="2"/>
              <a:buChar char="§"/>
            </a:pPr>
            <a:r>
              <a:rPr lang="en-US" sz="2500" dirty="0" smtClean="0"/>
              <a:t>Update the mapping table to the new block.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A84F-CD04-4D32-81DE-EDC201852160}" type="datetime1">
              <a:rPr lang="en-US" smtClean="0"/>
              <a:pPr/>
              <a:t>4/16/2011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Sharif University of Technology, Department of Computer Engineering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29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2760025" y="990600"/>
            <a:ext cx="4191000" cy="4495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A84F-CD04-4D32-81DE-EDC201852160}" type="datetime1">
              <a:rPr lang="en-US" smtClean="0"/>
              <a:pPr/>
              <a:t>4/16/2011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Sharif University of Technology, Department of Computer Engineering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381000"/>
            <a:ext cx="7467600" cy="4525963"/>
          </a:xfrm>
        </p:spPr>
        <p:txBody>
          <a:bodyPr>
            <a:noAutofit/>
          </a:bodyPr>
          <a:lstStyle/>
          <a:p>
            <a:pPr marL="36576" indent="0" algn="ctr">
              <a:buNone/>
            </a:pPr>
            <a:r>
              <a:rPr lang="en-US" sz="35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?</a:t>
            </a:r>
            <a:endParaRPr lang="en-US" sz="35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04800"/>
            <a:ext cx="6934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THANK YOU FOR YOUR ATTENTION</a:t>
            </a:r>
            <a:endParaRPr lang="en-US" sz="3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911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78" y="1600200"/>
            <a:ext cx="8785576" cy="4525963"/>
          </a:xfrm>
        </p:spPr>
        <p:txBody>
          <a:bodyPr>
            <a:normAutofit/>
          </a:bodyPr>
          <a:lstStyle/>
          <a:p>
            <a:pPr marL="801688" indent="-406400">
              <a:lnSpc>
                <a:spcPct val="150000"/>
              </a:lnSpc>
            </a:pPr>
            <a:r>
              <a:rPr lang="en-US" sz="2200" dirty="0" smtClean="0"/>
              <a:t>Flash Translation Layer</a:t>
            </a:r>
          </a:p>
          <a:p>
            <a:pPr marL="801688" indent="-406400">
              <a:lnSpc>
                <a:spcPct val="150000"/>
              </a:lnSpc>
            </a:pPr>
            <a:r>
              <a:rPr lang="en-US" sz="2200" dirty="0" smtClean="0"/>
              <a:t>Exploration Available FTL Functionalities through SSDmodel Source Code</a:t>
            </a:r>
          </a:p>
          <a:p>
            <a:pPr marL="801688" indent="-406400">
              <a:lnSpc>
                <a:spcPct val="150000"/>
              </a:lnSpc>
            </a:pPr>
            <a:r>
              <a:rPr lang="en-US" sz="2200" dirty="0" smtClean="0"/>
              <a:t>Investigating the Input file of DiskSim  Simulator</a:t>
            </a:r>
          </a:p>
          <a:p>
            <a:pPr marL="801688" indent="-406400">
              <a:lnSpc>
                <a:spcPct val="150000"/>
              </a:lnSpc>
            </a:pPr>
            <a:r>
              <a:rPr lang="en-US" sz="2200" dirty="0"/>
              <a:t>Investigating the </a:t>
            </a:r>
            <a:r>
              <a:rPr lang="en-US" sz="2200" dirty="0" smtClean="0"/>
              <a:t>output </a:t>
            </a:r>
            <a:r>
              <a:rPr lang="en-US" sz="2200" dirty="0"/>
              <a:t>file of DiskSim  </a:t>
            </a:r>
            <a:r>
              <a:rPr lang="en-US" sz="2200" dirty="0" smtClean="0"/>
              <a:t>Simulator</a:t>
            </a:r>
          </a:p>
          <a:p>
            <a:pPr marL="801688" lvl="2" indent="-406400">
              <a:lnSpc>
                <a:spcPct val="150000"/>
              </a:lnSpc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2200" dirty="0" smtClean="0"/>
              <a:t>Demonstrating </a:t>
            </a:r>
            <a:r>
              <a:rPr lang="en-US" sz="2200" dirty="0"/>
              <a:t>different functionalities of DiskSim FTL by running different available options in </a:t>
            </a:r>
            <a:r>
              <a:rPr lang="en-US" sz="2200" dirty="0" smtClean="0"/>
              <a:t>DiskSim </a:t>
            </a:r>
            <a:r>
              <a:rPr lang="en-US" sz="1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(Next Presentation)</a:t>
            </a:r>
          </a:p>
          <a:p>
            <a:pPr marL="801688" lvl="2" indent="-406400">
              <a:lnSpc>
                <a:spcPct val="150000"/>
              </a:lnSpc>
              <a:buClr>
                <a:schemeClr val="accent1"/>
              </a:buClr>
              <a:buSzPct val="80000"/>
              <a:buFont typeface="Wingdings 2"/>
              <a:buChar char=""/>
            </a:pPr>
            <a:endParaRPr lang="en-US" sz="2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E638-DC3B-4E11-A9D0-9C33B11D6AAC}" type="datetime1">
              <a:rPr lang="en-US" sz="1300" b="1" smtClean="0"/>
              <a:t>4/16/2011</a:t>
            </a:fld>
            <a:endParaRPr lang="en-US" sz="13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z="1300" b="1" smtClean="0"/>
              <a:t>2</a:t>
            </a:fld>
            <a:endParaRPr lang="en-US" sz="13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171700" y="6422064"/>
            <a:ext cx="4800600" cy="365125"/>
          </a:xfrm>
        </p:spPr>
        <p:txBody>
          <a:bodyPr/>
          <a:lstStyle/>
          <a:p>
            <a:r>
              <a:rPr lang="en-US" sz="1200" dirty="0" smtClean="0"/>
              <a:t>Sharif University of Technology, Department of Computer Engineering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9448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20624" lvl="0" indent="-384048">
              <a:spcBef>
                <a:spcPct val="20000"/>
              </a:spcBef>
            </a:pPr>
            <a:r>
              <a:rPr lang="en-US" sz="3500" i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Flash Translation Layer </a:t>
            </a:r>
            <a:r>
              <a:rPr lang="en-US" sz="3000" i="1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(FTL)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700" dirty="0" smtClean="0"/>
              <a:t>SSD controller for handling three basic operations:</a:t>
            </a:r>
          </a:p>
          <a:p>
            <a:pPr marL="920750" indent="-457200">
              <a:buFont typeface="Wingdings" pitchFamily="2" charset="2"/>
              <a:buChar char="q"/>
            </a:pPr>
            <a:r>
              <a:rPr lang="en-US" sz="2700" dirty="0" smtClean="0"/>
              <a:t>Read, write , and erase</a:t>
            </a:r>
          </a:p>
          <a:p>
            <a:pPr marL="395288" indent="-395288"/>
            <a:r>
              <a:rPr lang="en-US" dirty="0" smtClean="0"/>
              <a:t> FTL functionalities:</a:t>
            </a:r>
          </a:p>
          <a:p>
            <a:pPr marL="92075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700" dirty="0" smtClean="0"/>
              <a:t>Address Mapping</a:t>
            </a:r>
          </a:p>
          <a:p>
            <a:pPr marL="92075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700" dirty="0" smtClean="0"/>
              <a:t>Wear Leveling</a:t>
            </a:r>
          </a:p>
          <a:p>
            <a:pPr marL="92075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700" dirty="0" smtClean="0"/>
              <a:t>Interleaving</a:t>
            </a:r>
          </a:p>
          <a:p>
            <a:pPr marL="92075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700" dirty="0" smtClean="0"/>
              <a:t>Bad block management</a:t>
            </a:r>
          </a:p>
          <a:p>
            <a:pPr marL="92075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700" dirty="0" smtClean="0"/>
              <a:t>Power-off-recovery</a:t>
            </a:r>
          </a:p>
          <a:p>
            <a:pPr marL="395288" indent="-395288"/>
            <a:endParaRPr lang="en-US" dirty="0" smtClean="0"/>
          </a:p>
          <a:p>
            <a:pPr marL="463550" indent="0">
              <a:buNone/>
            </a:pPr>
            <a:endParaRPr lang="en-US" sz="2700" dirty="0" smtClean="0"/>
          </a:p>
          <a:p>
            <a:pPr marL="36576" indent="0">
              <a:buNone/>
            </a:pP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4188177" y="2760365"/>
            <a:ext cx="383823" cy="97389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04266" y="2777067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Page-mapping scheme</a:t>
            </a:r>
          </a:p>
          <a:p>
            <a:pPr marL="342900" indent="-342900">
              <a:buAutoNum type="arabicParenR"/>
            </a:pPr>
            <a:r>
              <a:rPr lang="en-US" dirty="0" smtClean="0"/>
              <a:t>Block-mapping scheme</a:t>
            </a:r>
          </a:p>
          <a:p>
            <a:pPr marL="342900" indent="-342900">
              <a:buAutoNum type="arabicParenR"/>
            </a:pPr>
            <a:r>
              <a:rPr lang="en-US" dirty="0" smtClean="0"/>
              <a:t>Hybrid-mapping scheme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185D-07E7-486E-83C8-B0CF0BA84342}" type="datetime1">
              <a:rPr lang="en-US" sz="1300" b="1" smtClean="0"/>
              <a:t>4/16/2011</a:t>
            </a:fld>
            <a:endParaRPr lang="en-US" sz="13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z="1300" b="1" smtClean="0"/>
              <a:t>3</a:t>
            </a:fld>
            <a:endParaRPr lang="en-US" sz="1300" b="1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095500" y="6422064"/>
            <a:ext cx="4953000" cy="365125"/>
          </a:xfrm>
        </p:spPr>
        <p:txBody>
          <a:bodyPr/>
          <a:lstStyle/>
          <a:p>
            <a:r>
              <a:rPr lang="en-US" sz="1200" dirty="0" smtClean="0"/>
              <a:t>Sharif University of Technology, Department of Computer Engineering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3697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Autofit/>
          </a:bodyPr>
          <a:lstStyle/>
          <a:p>
            <a:r>
              <a:rPr lang="en-US" sz="35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Exploration FTL Functionalities Through SSDmodel Source Code</a:t>
            </a:r>
            <a:endParaRPr lang="en-US" sz="35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9535"/>
            <a:ext cx="7924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Available Functionalities:</a:t>
            </a:r>
          </a:p>
          <a:p>
            <a:pPr marL="857250" indent="-3937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700" dirty="0" smtClean="0"/>
              <a:t>Address Mapping                Page-mapping scheme </a:t>
            </a:r>
          </a:p>
          <a:p>
            <a:pPr marL="857250" indent="-3937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700" dirty="0" smtClean="0"/>
              <a:t>Wear Leveling </a:t>
            </a:r>
          </a:p>
          <a:p>
            <a:pPr marL="857250" indent="-3937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700" dirty="0" smtClean="0"/>
              <a:t>Interleaving </a:t>
            </a:r>
          </a:p>
          <a:p>
            <a:pPr marL="463550" indent="0">
              <a:buNone/>
            </a:pPr>
            <a:endParaRPr lang="en-US" sz="2700" dirty="0" smtClean="0"/>
          </a:p>
          <a:p>
            <a:r>
              <a:rPr lang="en-US" dirty="0" smtClean="0"/>
              <a:t>Unavailable Functionalities:</a:t>
            </a:r>
          </a:p>
          <a:p>
            <a:pPr marL="920750" indent="-457200">
              <a:lnSpc>
                <a:spcPct val="160000"/>
              </a:lnSpc>
              <a:buFont typeface="Wingdings" pitchFamily="2" charset="2"/>
              <a:buChar char="q"/>
            </a:pPr>
            <a:r>
              <a:rPr lang="en-US" dirty="0" smtClean="0"/>
              <a:t>Bad block management</a:t>
            </a:r>
          </a:p>
          <a:p>
            <a:pPr marL="920750" indent="-457200">
              <a:lnSpc>
                <a:spcPct val="160000"/>
              </a:lnSpc>
              <a:buFont typeface="Wingdings" pitchFamily="2" charset="2"/>
              <a:buChar char="q"/>
            </a:pPr>
            <a:r>
              <a:rPr lang="en-US" dirty="0" smtClean="0"/>
              <a:t>Power-off-recovery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01531" y="2537178"/>
            <a:ext cx="10668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9648-9329-49CF-B036-A84119F84E41}" type="datetime1">
              <a:rPr lang="en-US" sz="1300" b="1" smtClean="0"/>
              <a:t>4/16/2011</a:t>
            </a:fld>
            <a:endParaRPr lang="en-US" sz="13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22064"/>
            <a:ext cx="304800" cy="365125"/>
          </a:xfrm>
        </p:spPr>
        <p:txBody>
          <a:bodyPr/>
          <a:lstStyle/>
          <a:p>
            <a:fld id="{6174F9F3-299A-484C-AD68-CB5ECE3B3736}" type="slidenum">
              <a:rPr lang="en-US" sz="1300" b="1" smtClean="0"/>
              <a:t>4</a:t>
            </a:fld>
            <a:endParaRPr lang="en-US" sz="1300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19300" y="6422064"/>
            <a:ext cx="5105400" cy="365125"/>
          </a:xfrm>
        </p:spPr>
        <p:txBody>
          <a:bodyPr/>
          <a:lstStyle/>
          <a:p>
            <a:r>
              <a:rPr lang="en-US" sz="1200" dirty="0" smtClean="0"/>
              <a:t>Sharif University of Technology, Department of Computer Engineering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6690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35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Exploration FTL Functionalities Through SSDmodel Source </a:t>
            </a:r>
            <a:r>
              <a:rPr lang="en-US" sz="35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 </a:t>
            </a:r>
            <a:r>
              <a:rPr lang="en-US" sz="22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(Cont.)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305800" cy="4953001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sz="2200" dirty="0" smtClean="0"/>
              <a:t>Address Mapping</a:t>
            </a:r>
          </a:p>
          <a:p>
            <a:pPr marL="857250" indent="-393700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2200" dirty="0" smtClean="0"/>
              <a:t>Page-mapping scheme</a:t>
            </a:r>
          </a:p>
          <a:p>
            <a:pPr marL="1317625" indent="-461963">
              <a:lnSpc>
                <a:spcPct val="120000"/>
              </a:lnSpc>
              <a:buFont typeface="Courier New" pitchFamily="49" charset="0"/>
              <a:buChar char="o"/>
            </a:pPr>
            <a:r>
              <a:rPr lang="en-US" sz="2200" dirty="0" smtClean="0"/>
              <a:t>Advantage</a:t>
            </a:r>
          </a:p>
          <a:p>
            <a:pPr marL="1774825" indent="-457200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200" dirty="0" smtClean="0"/>
              <a:t>Writing data to any free pages in flash memory             Shows better performance</a:t>
            </a:r>
          </a:p>
          <a:p>
            <a:pPr marL="1317625" indent="-461963">
              <a:lnSpc>
                <a:spcPct val="120000"/>
              </a:lnSpc>
              <a:buFont typeface="Courier New" pitchFamily="49" charset="0"/>
              <a:buChar char="o"/>
            </a:pPr>
            <a:r>
              <a:rPr lang="en-US" sz="2200" dirty="0" smtClean="0"/>
              <a:t>Disadvantages</a:t>
            </a:r>
          </a:p>
          <a:p>
            <a:pPr marL="1770063" indent="-452438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200" dirty="0" smtClean="0"/>
              <a:t>Occupying Very large amount of memory space (both in RAM and flash memory)</a:t>
            </a:r>
          </a:p>
          <a:p>
            <a:pPr marL="1770063" indent="-452438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200" dirty="0" smtClean="0"/>
              <a:t>Utilization garbage collection:</a:t>
            </a:r>
          </a:p>
          <a:p>
            <a:pPr marL="2232025" indent="-461963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dirty="0" smtClean="0"/>
              <a:t>Increasing the number of copy and erase operations</a:t>
            </a:r>
          </a:p>
          <a:p>
            <a:pPr marL="2232025" indent="-461963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dirty="0" smtClean="0"/>
              <a:t>Performance degradation</a:t>
            </a:r>
          </a:p>
          <a:p>
            <a:pPr marL="463550" indent="0">
              <a:buNone/>
            </a:pPr>
            <a:endParaRPr lang="en-US" sz="2700" dirty="0" smtClean="0"/>
          </a:p>
          <a:p>
            <a:pPr marL="463550" indent="0">
              <a:buNone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596250" y="3171700"/>
            <a:ext cx="990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E0CA-1B7D-4A8E-BD6B-7EEF69B0B860}" type="datetime1">
              <a:rPr lang="en-US" sz="1300" b="1" smtClean="0"/>
              <a:t>4/16/2011</a:t>
            </a:fld>
            <a:endParaRPr lang="en-US" sz="13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z="1300" b="1" smtClean="0"/>
              <a:t>5</a:t>
            </a:fld>
            <a:endParaRPr lang="en-US" sz="1300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19300" y="6422064"/>
            <a:ext cx="5105400" cy="365125"/>
          </a:xfrm>
        </p:spPr>
        <p:txBody>
          <a:bodyPr/>
          <a:lstStyle/>
          <a:p>
            <a:r>
              <a:rPr lang="en-US" sz="1200" dirty="0" smtClean="0"/>
              <a:t>Sharif University of Technology, Department of Computer Engineering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7066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33400"/>
            <a:ext cx="5715000" cy="47849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057A-EAB0-4B8A-AEB3-E200F4395DC1}" type="datetime1">
              <a:rPr lang="en-US" sz="1300" b="1" smtClean="0"/>
              <a:t>4/16/2011</a:t>
            </a:fld>
            <a:endParaRPr lang="en-US" sz="13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z="1300" b="1" smtClean="0"/>
              <a:t>6</a:t>
            </a:fld>
            <a:endParaRPr lang="en-US" sz="13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422064"/>
            <a:ext cx="5029200" cy="365125"/>
          </a:xfrm>
        </p:spPr>
        <p:txBody>
          <a:bodyPr/>
          <a:lstStyle/>
          <a:p>
            <a:r>
              <a:rPr lang="en-US" sz="1200" dirty="0" smtClean="0"/>
              <a:t>Sharif University of Technology, Department of Computer Engineering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8673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74638"/>
            <a:ext cx="7848600" cy="1143000"/>
          </a:xfrm>
        </p:spPr>
        <p:txBody>
          <a:bodyPr>
            <a:noAutofit/>
          </a:bodyPr>
          <a:lstStyle/>
          <a:p>
            <a:r>
              <a:rPr lang="en-US" sz="35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Exploration FTL Functionalities Through SSDmodel Source Code </a:t>
            </a:r>
            <a:r>
              <a:rPr lang="en-US" sz="2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(Cont.)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6096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2200" dirty="0" smtClean="0"/>
              <a:t>Mapping function</a:t>
            </a:r>
          </a:p>
          <a:p>
            <a:pPr marL="36576" indent="0">
              <a:buNone/>
            </a:pP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2362200" y="2362200"/>
            <a:ext cx="3964875" cy="707886"/>
          </a:xfrm>
          <a:prstGeom prst="rect">
            <a:avLst/>
          </a:prstGeom>
          <a:noFill/>
          <a:ln w="222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/>
              <a:t>// </a:t>
            </a:r>
            <a:r>
              <a:rPr lang="en-US" sz="2200" dirty="0">
                <a:hlinkClick r:id="rId2" action="ppaction://hlinkfile"/>
              </a:rPr>
              <a:t>void _ssd_write_page_osr</a:t>
            </a:r>
            <a:endParaRPr lang="en-US" sz="2200" dirty="0"/>
          </a:p>
          <a:p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3400" y="3352800"/>
            <a:ext cx="7315200" cy="26670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indent="-344488">
              <a:lnSpc>
                <a:spcPct val="150000"/>
              </a:lnSpc>
            </a:pPr>
            <a:r>
              <a:rPr lang="en-US" sz="2200" dirty="0" smtClean="0"/>
              <a:t>Wear Leveling</a:t>
            </a:r>
          </a:p>
          <a:p>
            <a:pPr marL="0" indent="344488">
              <a:lnSpc>
                <a:spcPct val="150000"/>
              </a:lnSpc>
              <a:buNone/>
            </a:pPr>
            <a:r>
              <a:rPr lang="en-US" sz="2200" dirty="0" smtClean="0"/>
              <a:t>Three wear leveling algorithm:</a:t>
            </a:r>
          </a:p>
          <a:p>
            <a:pPr marL="795338" indent="-4508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200" dirty="0" smtClean="0"/>
              <a:t>Greedy-wear-aware</a:t>
            </a:r>
          </a:p>
          <a:p>
            <a:pPr marL="795338" indent="-4508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200" dirty="0" smtClean="0"/>
              <a:t>Greedy-wear-agnostic</a:t>
            </a:r>
          </a:p>
          <a:p>
            <a:pPr marL="795338" indent="-45085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Random (Not supported)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7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0CE-7B31-4739-9FC2-C73A8D61D48E}" type="datetime1">
              <a:rPr lang="en-US" sz="1300" b="1" smtClean="0"/>
              <a:t>4/16/2011</a:t>
            </a:fld>
            <a:endParaRPr lang="en-US" sz="13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z="1300" b="1" smtClean="0"/>
              <a:t>7</a:t>
            </a:fld>
            <a:endParaRPr lang="en-US" sz="13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95500" y="6422064"/>
            <a:ext cx="4953000" cy="365125"/>
          </a:xfrm>
        </p:spPr>
        <p:txBody>
          <a:bodyPr/>
          <a:lstStyle/>
          <a:p>
            <a:r>
              <a:rPr lang="en-US" sz="1200" dirty="0" smtClean="0"/>
              <a:t>Sharif University of Technology, Department of Computer Engineering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3882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Autofit/>
          </a:bodyPr>
          <a:lstStyle/>
          <a:p>
            <a:r>
              <a:rPr lang="en-US" sz="35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Exploration FTL Functionalities Through SSDmodel Source Code </a:t>
            </a:r>
            <a:r>
              <a:rPr lang="en-US" sz="2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(Cont.)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719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Greedy-wear-aware</a:t>
            </a:r>
          </a:p>
          <a:p>
            <a:pPr marL="855663" indent="-452438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/>
              <a:t>Selecting the block with the oldest erase time as a coldest block</a:t>
            </a:r>
          </a:p>
          <a:p>
            <a:pPr marL="855663" indent="-452438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/>
              <a:t>Selecting the block with the remaining lifetime less than retirement threshold</a:t>
            </a:r>
          </a:p>
          <a:p>
            <a:pPr marL="855663" indent="-452438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/>
              <a:t>Migrating the valid pages</a:t>
            </a:r>
          </a:p>
          <a:p>
            <a:pPr marL="855663" indent="-452438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/>
              <a:t>Cleaning the coldest block</a:t>
            </a:r>
          </a:p>
          <a:p>
            <a:pPr marL="855663" indent="-452438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/>
              <a:t>Allocating the coldest block </a:t>
            </a:r>
          </a:p>
          <a:p>
            <a:pPr marL="855663" indent="-452438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hlinkClick r:id="rId2" action="ppaction://hlinkfile"/>
              </a:rPr>
              <a:t>//int ssd_pick_wear_aware_with_migration</a:t>
            </a:r>
            <a:endParaRPr lang="en-US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01D5-1F43-4C8E-90F5-0A94374B0B4A}" type="datetime1">
              <a:rPr lang="en-US" sz="1300" b="1" smtClean="0"/>
              <a:t>4/16/2011</a:t>
            </a:fld>
            <a:endParaRPr lang="en-US" sz="13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z="1300" b="1" smtClean="0"/>
              <a:t>8</a:t>
            </a:fld>
            <a:endParaRPr lang="en-US" sz="13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19300" y="6422064"/>
            <a:ext cx="5105400" cy="365125"/>
          </a:xfrm>
        </p:spPr>
        <p:txBody>
          <a:bodyPr/>
          <a:lstStyle/>
          <a:p>
            <a:r>
              <a:rPr lang="en-US" sz="1200" dirty="0" smtClean="0"/>
              <a:t>Sharif University of Technology, Department of Computer Engineering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2338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>
            <a:noAutofit/>
          </a:bodyPr>
          <a:lstStyle/>
          <a:p>
            <a:r>
              <a:rPr lang="en-US" sz="35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Exploration FTL Functionalities Through SSDmodel Source Code </a:t>
            </a:r>
            <a:r>
              <a:rPr lang="en-US" sz="22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(Cont.)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200" dirty="0" smtClean="0"/>
              <a:t>Greedy-wear-agnostic</a:t>
            </a:r>
            <a:endParaRPr lang="en-US" sz="2200" dirty="0"/>
          </a:p>
          <a:p>
            <a:pPr marL="747713" indent="-344488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Creating the list of blocks with the least number of valid pages.</a:t>
            </a:r>
          </a:p>
          <a:p>
            <a:pPr marL="747713" indent="-344488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Selecting the block at the head of the list </a:t>
            </a:r>
          </a:p>
          <a:p>
            <a:pPr marL="747713" indent="-344488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Cleaning the selected block</a:t>
            </a:r>
          </a:p>
          <a:p>
            <a:pPr marL="747713" indent="-344488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Selecting the block with oldest erase time as a coldest block.</a:t>
            </a:r>
          </a:p>
          <a:p>
            <a:pPr marL="747713" indent="-344488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Migrating the valid pages from coldest block</a:t>
            </a:r>
          </a:p>
          <a:p>
            <a:pPr marL="747713" indent="-344488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Cleaning &amp; allocating the coldest block</a:t>
            </a:r>
          </a:p>
          <a:p>
            <a:pPr marL="747713" indent="-344488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dirty="0" smtClean="0"/>
              <a:t>//</a:t>
            </a:r>
            <a:r>
              <a:rPr lang="en-US" sz="2200" dirty="0" smtClean="0">
                <a:hlinkClick r:id="rId2" action="ppaction://hlinkfile"/>
              </a:rPr>
              <a:t>static int ssd_pick_block_to_clean2</a:t>
            </a:r>
            <a:endParaRPr lang="en-US" sz="22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CC3B5-0972-4B84-9A79-E2C5DD6051DE}" type="datetime1">
              <a:rPr lang="en-US" smtClean="0"/>
              <a:t>4/16/2011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4F9F3-299A-484C-AD68-CB5ECE3B3736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Sharif Unversity of Technology, Department of Computer Engineering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957</TotalTime>
  <Words>927</Words>
  <Application>Microsoft Office PowerPoint</Application>
  <PresentationFormat>On-screen Show (4:3)</PresentationFormat>
  <Paragraphs>220</Paragraphs>
  <Slides>18</Slides>
  <Notes>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Technic</vt:lpstr>
      <vt:lpstr>PowerPoint Presentation</vt:lpstr>
      <vt:lpstr>Outline</vt:lpstr>
      <vt:lpstr>Flash Translation Layer (FTL)</vt:lpstr>
      <vt:lpstr>Exploration FTL Functionalities Through SSDmodel Source Code</vt:lpstr>
      <vt:lpstr>Exploration FTL Functionalities Through SSDmodel Source Code (Cont.)</vt:lpstr>
      <vt:lpstr>PowerPoint Presentation</vt:lpstr>
      <vt:lpstr>Exploration FTL Functionalities Through SSDmodel Source Code (Cont.)</vt:lpstr>
      <vt:lpstr>Exploration FTL Functionalities Through SSDmodel Source Code (Cont.)</vt:lpstr>
      <vt:lpstr>Exploration FTL Functionalities Through SSDmodel Source Code (Cont.)</vt:lpstr>
      <vt:lpstr>Investigating the Input file of DiskSim Simulator </vt:lpstr>
      <vt:lpstr>Investigating the Input file of DiskSim Simulator (Cont.) </vt:lpstr>
      <vt:lpstr>PowerPoint Presentation</vt:lpstr>
      <vt:lpstr>Investigating the Output file of DiskSim Simulator</vt:lpstr>
      <vt:lpstr>Investigating the Ouput file of DiskSim Simulator (Cont.)  </vt:lpstr>
      <vt:lpstr>Investigating the Ouput file of DiskSim Simulator (Cont.)  </vt:lpstr>
      <vt:lpstr>Investigating the Ouput file of DiskSim Simulator</vt:lpstr>
      <vt:lpstr>proposed method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Faridmoayer</dc:creator>
  <cp:lastModifiedBy>Faridmoayer</cp:lastModifiedBy>
  <cp:revision>115</cp:revision>
  <dcterms:created xsi:type="dcterms:W3CDTF">2011-04-11T11:35:49Z</dcterms:created>
  <dcterms:modified xsi:type="dcterms:W3CDTF">2011-04-16T14:00:17Z</dcterms:modified>
</cp:coreProperties>
</file>