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256" r:id="rId2"/>
    <p:sldId id="257" r:id="rId3"/>
    <p:sldId id="258" r:id="rId4"/>
    <p:sldId id="259" r:id="rId5"/>
    <p:sldId id="260" r:id="rId6"/>
    <p:sldId id="262" r:id="rId7"/>
    <p:sldId id="263" r:id="rId8"/>
    <p:sldId id="261" r:id="rId9"/>
    <p:sldId id="264" r:id="rId10"/>
    <p:sldId id="265" r:id="rId11"/>
    <p:sldId id="266" r:id="rId12"/>
    <p:sldId id="267" r:id="rId13"/>
    <p:sldId id="269" r:id="rId14"/>
    <p:sldId id="268" r:id="rId15"/>
    <p:sldId id="271" r:id="rId16"/>
    <p:sldId id="272" r:id="rId17"/>
    <p:sldId id="273" r:id="rId18"/>
    <p:sldId id="274" r:id="rId19"/>
    <p:sldId id="281" r:id="rId20"/>
    <p:sldId id="286" r:id="rId21"/>
    <p:sldId id="282" r:id="rId22"/>
    <p:sldId id="285" r:id="rId23"/>
    <p:sldId id="284" r:id="rId24"/>
    <p:sldId id="275" r:id="rId25"/>
    <p:sldId id="276" r:id="rId26"/>
    <p:sldId id="277" r:id="rId27"/>
    <p:sldId id="278" r:id="rId28"/>
    <p:sldId id="279" r:id="rId29"/>
    <p:sldId id="280"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129" autoAdjust="0"/>
    <p:restoredTop sz="94660"/>
  </p:normalViewPr>
  <p:slideViewPr>
    <p:cSldViewPr>
      <p:cViewPr varScale="1">
        <p:scale>
          <a:sx n="74" d="100"/>
          <a:sy n="74" d="100"/>
        </p:scale>
        <p:origin x="-77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F9A10B-DE1D-40A1-8D7F-E83D2BCEBF73}" type="datetimeFigureOut">
              <a:rPr lang="en-US" smtClean="0"/>
              <a:pPr/>
              <a:t>10/8/2010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451F01-E923-4D22-A6A7-0CCEDA3945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5451F01-E923-4D22-A6A7-0CCEDA39451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70CD34-46E7-495F-A57A-D01E7C76EC4A}" type="slidenum">
              <a:rPr lang="en-US" smtClean="0"/>
              <a:pPr/>
              <a:t>38</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70CD34-46E7-495F-A57A-D01E7C76EC4A}" type="slidenum">
              <a:rPr lang="en-US" smtClean="0"/>
              <a:pPr/>
              <a:t>39</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70CD34-46E7-495F-A57A-D01E7C76EC4A}" type="slidenum">
              <a:rPr lang="en-US" smtClean="0"/>
              <a:pPr/>
              <a:t>40</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70CD34-46E7-495F-A57A-D01E7C76EC4A}" type="slidenum">
              <a:rPr lang="en-US" smtClean="0"/>
              <a:pPr/>
              <a:t>41</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70CD34-46E7-495F-A57A-D01E7C76EC4A}" type="slidenum">
              <a:rPr lang="en-US" smtClean="0"/>
              <a:pPr/>
              <a:t>42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70CD34-46E7-495F-A57A-D01E7C76EC4A}" type="slidenum">
              <a:rPr lang="en-US" smtClean="0"/>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70CD34-46E7-495F-A57A-D01E7C76EC4A}" type="slidenum">
              <a:rPr lang="en-US" smtClean="0"/>
              <a:pPr/>
              <a:t>31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70CD34-46E7-495F-A57A-D01E7C76EC4A}" type="slidenum">
              <a:rPr lang="en-US" smtClean="0"/>
              <a:pPr/>
              <a:t>32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70CD34-46E7-495F-A57A-D01E7C76EC4A}" type="slidenum">
              <a:rPr lang="en-US" smtClean="0"/>
              <a:pPr/>
              <a:t>33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70CD34-46E7-495F-A57A-D01E7C76EC4A}" type="slidenum">
              <a:rPr lang="en-US" smtClean="0"/>
              <a:pPr/>
              <a:t>34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70CD34-46E7-495F-A57A-D01E7C76EC4A}" type="slidenum">
              <a:rPr lang="en-US" smtClean="0"/>
              <a:pPr/>
              <a:t>35</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70CD34-46E7-495F-A57A-D01E7C76EC4A}" type="slidenum">
              <a:rPr lang="en-US" smtClean="0"/>
              <a:pPr/>
              <a:t>36</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70CD34-46E7-495F-A57A-D01E7C76EC4A}" type="slidenum">
              <a:rPr lang="en-US" smtClean="0"/>
              <a:pPr/>
              <a:t>37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6D8DD64-0128-45BB-821E-4B7916050293}" type="datetimeFigureOut">
              <a:rPr lang="en-US" smtClean="0"/>
              <a:pPr/>
              <a:t>10/8/2010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80B13068-1BB4-4341-A723-0FCC93DD546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D8DD64-0128-45BB-821E-4B7916050293}" type="datetimeFigureOut">
              <a:rPr lang="en-US" smtClean="0"/>
              <a:pPr/>
              <a:t>10/8/2010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B13068-1BB4-4341-A723-0FCC93DD546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D8DD64-0128-45BB-821E-4B7916050293}" type="datetimeFigureOut">
              <a:rPr lang="en-US" smtClean="0"/>
              <a:pPr/>
              <a:t>10/8/2010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B13068-1BB4-4341-A723-0FCC93DD546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D8DD64-0128-45BB-821E-4B7916050293}" type="datetimeFigureOut">
              <a:rPr lang="en-US" smtClean="0"/>
              <a:pPr/>
              <a:t>10/8/2010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B13068-1BB4-4341-A723-0FCC93DD546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6D8DD64-0128-45BB-821E-4B7916050293}" type="datetimeFigureOut">
              <a:rPr lang="en-US" smtClean="0"/>
              <a:pPr/>
              <a:t>10/8/2010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B13068-1BB4-4341-A723-0FCC93DD546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6D8DD64-0128-45BB-821E-4B7916050293}" type="datetimeFigureOut">
              <a:rPr lang="en-US" smtClean="0"/>
              <a:pPr/>
              <a:t>10/8/2010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B13068-1BB4-4341-A723-0FCC93DD546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6D8DD64-0128-45BB-821E-4B7916050293}" type="datetimeFigureOut">
              <a:rPr lang="en-US" smtClean="0"/>
              <a:pPr/>
              <a:t>10/8/2010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0B13068-1BB4-4341-A723-0FCC93DD546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6D8DD64-0128-45BB-821E-4B7916050293}" type="datetimeFigureOut">
              <a:rPr lang="en-US" smtClean="0"/>
              <a:pPr/>
              <a:t>10/8/2010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0B13068-1BB4-4341-A723-0FCC93DD546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D8DD64-0128-45BB-821E-4B7916050293}" type="datetimeFigureOut">
              <a:rPr lang="en-US" smtClean="0"/>
              <a:pPr/>
              <a:t>10/8/2010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0B13068-1BB4-4341-A723-0FCC93DD546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6D8DD64-0128-45BB-821E-4B7916050293}" type="datetimeFigureOut">
              <a:rPr lang="en-US" smtClean="0"/>
              <a:pPr/>
              <a:t>10/8/2010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B13068-1BB4-4341-A723-0FCC93DD546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6D8DD64-0128-45BB-821E-4B7916050293}" type="datetimeFigureOut">
              <a:rPr lang="en-US" smtClean="0"/>
              <a:pPr/>
              <a:t>10/8/2010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80B13068-1BB4-4341-A723-0FCC93DD5462}"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6D8DD64-0128-45BB-821E-4B7916050293}" type="datetimeFigureOut">
              <a:rPr lang="en-US" smtClean="0"/>
              <a:pPr/>
              <a:t>10/8/2010</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0B13068-1BB4-4341-A723-0FCC93DD5462}"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A New I/O Scheduler for Solid State Devices</a:t>
            </a:r>
            <a:endParaRPr lang="en-US" dirty="0"/>
          </a:p>
        </p:txBody>
      </p:sp>
      <p:sp>
        <p:nvSpPr>
          <p:cNvPr id="3" name="Subtitle 2"/>
          <p:cNvSpPr>
            <a:spLocks noGrp="1"/>
          </p:cNvSpPr>
          <p:nvPr>
            <p:ph type="subTitle" idx="1"/>
          </p:nvPr>
        </p:nvSpPr>
        <p:spPr>
          <a:xfrm>
            <a:off x="533400" y="3276600"/>
            <a:ext cx="7854696" cy="1752600"/>
          </a:xfrm>
        </p:spPr>
        <p:txBody>
          <a:bodyPr>
            <a:normAutofit fontScale="70000" lnSpcReduction="20000"/>
          </a:bodyPr>
          <a:lstStyle/>
          <a:p>
            <a:pPr algn="ctr"/>
            <a:endParaRPr lang="en-US" dirty="0" smtClean="0"/>
          </a:p>
          <a:p>
            <a:pPr algn="ctr"/>
            <a:r>
              <a:rPr lang="en-US" dirty="0" smtClean="0">
                <a:solidFill>
                  <a:schemeClr val="bg1"/>
                </a:solidFill>
              </a:rPr>
              <a:t>Amirali Shambayati</a:t>
            </a:r>
          </a:p>
          <a:p>
            <a:pPr algn="ctr"/>
            <a:r>
              <a:rPr lang="en-US" dirty="0" smtClean="0">
                <a:solidFill>
                  <a:schemeClr val="bg1"/>
                </a:solidFill>
              </a:rPr>
              <a:t>Mehrnoosh Sameki</a:t>
            </a:r>
          </a:p>
          <a:p>
            <a:pPr algn="ctr"/>
            <a:endParaRPr lang="en-US" dirty="0" smtClean="0">
              <a:solidFill>
                <a:schemeClr val="bg1"/>
              </a:solidFill>
            </a:endParaRPr>
          </a:p>
          <a:p>
            <a:pPr algn="ctr"/>
            <a:r>
              <a:rPr lang="en-US" dirty="0" smtClean="0"/>
              <a:t>Under Supervision of : Prof. Asadi</a:t>
            </a:r>
          </a:p>
          <a:p>
            <a:pPr algn="ctr"/>
            <a:r>
              <a:rPr lang="en-US" dirty="0" smtClean="0"/>
              <a:t>DSN Laboratory Research Work</a:t>
            </a:r>
          </a:p>
          <a:p>
            <a:pPr algn="ctr"/>
            <a:endParaRPr lang="en-US" dirty="0"/>
          </a:p>
        </p:txBody>
      </p:sp>
      <p:sp>
        <p:nvSpPr>
          <p:cNvPr id="4" name="Footer Placeholder 3"/>
          <p:cNvSpPr>
            <a:spLocks noGrp="1"/>
          </p:cNvSpPr>
          <p:nvPr>
            <p:ph type="ftr" sz="quarter" idx="11"/>
          </p:nvPr>
        </p:nvSpPr>
        <p:spPr/>
        <p:txBody>
          <a:bodyPr/>
          <a:lstStyle/>
          <a:p>
            <a:pPr algn="ctr"/>
            <a:r>
              <a:rPr lang="en-US" sz="2000" dirty="0" smtClean="0"/>
              <a:t>Fall 2010</a:t>
            </a:r>
            <a:endParaRPr 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295400" y="1828800"/>
            <a:ext cx="6296025" cy="4554042"/>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p:cNvPicPr>
            <a:picLocks noGrp="1" noChangeAspect="1" noChangeArrowheads="1"/>
          </p:cNvPicPr>
          <p:nvPr>
            <p:ph idx="1"/>
          </p:nvPr>
        </p:nvPicPr>
        <p:blipFill>
          <a:blip r:embed="rId2" cstate="print"/>
          <a:srcRect/>
          <a:stretch>
            <a:fillRect/>
          </a:stretch>
        </p:blipFill>
        <p:spPr bwMode="auto">
          <a:xfrm>
            <a:off x="1066800" y="1752600"/>
            <a:ext cx="6848475" cy="4908508"/>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FLASH DRIVE CHARACTERISTICS</a:t>
            </a:r>
            <a:endParaRPr lang="en-US" dirty="0"/>
          </a:p>
        </p:txBody>
      </p:sp>
      <p:sp>
        <p:nvSpPr>
          <p:cNvPr id="3" name="Content Placeholder 2"/>
          <p:cNvSpPr>
            <a:spLocks noGrp="1"/>
          </p:cNvSpPr>
          <p:nvPr>
            <p:ph idx="1"/>
          </p:nvPr>
        </p:nvSpPr>
        <p:spPr/>
        <p:txBody>
          <a:bodyPr/>
          <a:lstStyle/>
          <a:p>
            <a:pPr>
              <a:buNone/>
            </a:pPr>
            <a:r>
              <a:rPr lang="en-US" dirty="0" smtClean="0"/>
              <a:t>The three drives we studied are: </a:t>
            </a:r>
          </a:p>
          <a:p>
            <a:pPr>
              <a:buNone/>
            </a:pPr>
            <a:endParaRPr lang="en-US" dirty="0" smtClean="0"/>
          </a:p>
          <a:p>
            <a:r>
              <a:rPr lang="en-US" dirty="0" smtClean="0"/>
              <a:t>Transcend TS16GSSD25-</a:t>
            </a:r>
          </a:p>
          <a:p>
            <a:r>
              <a:rPr lang="en-US" dirty="0" smtClean="0"/>
              <a:t>S 16GB drive, </a:t>
            </a:r>
            <a:r>
              <a:rPr lang="en-US" dirty="0" err="1" smtClean="0"/>
              <a:t>Memoright</a:t>
            </a:r>
            <a:r>
              <a:rPr lang="en-US" dirty="0" smtClean="0"/>
              <a:t> GT 32GB drive and the Samsung</a:t>
            </a:r>
          </a:p>
          <a:p>
            <a:r>
              <a:rPr lang="en-US" dirty="0" smtClean="0"/>
              <a:t>MCBQE32G8MPP 32GB drive.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srcRect/>
          <a:stretch>
            <a:fillRect/>
          </a:stretch>
        </p:blipFill>
        <p:spPr bwMode="auto">
          <a:xfrm>
            <a:off x="2362200" y="228600"/>
            <a:ext cx="4676775" cy="3286125"/>
          </a:xfrm>
          <a:prstGeom prst="rect">
            <a:avLst/>
          </a:prstGeom>
          <a:noFill/>
          <a:ln w="9525">
            <a:noFill/>
            <a:miter lim="800000"/>
            <a:headEnd/>
            <a:tailEnd/>
          </a:ln>
        </p:spPr>
      </p:pic>
      <p:sp>
        <p:nvSpPr>
          <p:cNvPr id="6" name="TextBox 5"/>
          <p:cNvSpPr txBox="1"/>
          <p:nvPr/>
        </p:nvSpPr>
        <p:spPr>
          <a:xfrm>
            <a:off x="0" y="4114800"/>
            <a:ext cx="10134600" cy="2462213"/>
          </a:xfrm>
          <a:prstGeom prst="rect">
            <a:avLst/>
          </a:prstGeom>
          <a:noFill/>
        </p:spPr>
        <p:txBody>
          <a:bodyPr wrap="square" rtlCol="0">
            <a:spAutoFit/>
          </a:bodyPr>
          <a:lstStyle/>
          <a:p>
            <a:pPr>
              <a:buFont typeface="Arial" pitchFamily="34" charset="0"/>
              <a:buChar char="•"/>
            </a:pPr>
            <a:endParaRPr lang="en-US" sz="2200" dirty="0" smtClean="0"/>
          </a:p>
          <a:p>
            <a:pPr>
              <a:buFont typeface="Arial" pitchFamily="34" charset="0"/>
              <a:buChar char="•"/>
            </a:pPr>
            <a:r>
              <a:rPr lang="en-US" sz="2200" dirty="0" smtClean="0"/>
              <a:t>Figure 3 shows a surface curve of the </a:t>
            </a:r>
            <a:r>
              <a:rPr lang="en-US" sz="2200" dirty="0" smtClean="0">
                <a:solidFill>
                  <a:srgbClr val="00B0F0"/>
                </a:solidFill>
              </a:rPr>
              <a:t>sequential read</a:t>
            </a:r>
          </a:p>
          <a:p>
            <a:r>
              <a:rPr lang="en-US" sz="2200" dirty="0" smtClean="0">
                <a:solidFill>
                  <a:srgbClr val="00B0F0"/>
                </a:solidFill>
              </a:rPr>
              <a:t>performance</a:t>
            </a:r>
            <a:r>
              <a:rPr lang="en-US" sz="2200" dirty="0" smtClean="0"/>
              <a:t> of the flash drive. </a:t>
            </a:r>
          </a:p>
          <a:p>
            <a:endParaRPr lang="en-US" sz="2200" dirty="0" smtClean="0"/>
          </a:p>
          <a:p>
            <a:pPr>
              <a:buFont typeface="Arial" pitchFamily="34" charset="0"/>
              <a:buChar char="•"/>
            </a:pPr>
            <a:r>
              <a:rPr lang="en-US" sz="2200" dirty="0" smtClean="0"/>
              <a:t>Read performance appears to  be </a:t>
            </a:r>
            <a:r>
              <a:rPr lang="en-US" sz="2200" dirty="0" smtClean="0">
                <a:solidFill>
                  <a:srgbClr val="00B0F0"/>
                </a:solidFill>
              </a:rPr>
              <a:t>unaffected by file size.</a:t>
            </a:r>
          </a:p>
          <a:p>
            <a:endParaRPr lang="en-US" sz="2200" dirty="0" smtClean="0"/>
          </a:p>
          <a:p>
            <a:pPr>
              <a:buFont typeface="Arial" pitchFamily="34" charset="0"/>
              <a:buChar char="•"/>
            </a:pPr>
            <a:r>
              <a:rPr lang="en-US" sz="2200" dirty="0" smtClean="0"/>
              <a:t>but appears to </a:t>
            </a:r>
            <a:r>
              <a:rPr lang="en-US" sz="2200" dirty="0" smtClean="0">
                <a:solidFill>
                  <a:srgbClr val="00B0F0"/>
                </a:solidFill>
              </a:rPr>
              <a:t>degrade</a:t>
            </a:r>
            <a:r>
              <a:rPr lang="en-US" sz="2200" dirty="0" smtClean="0"/>
              <a:t> slightly </a:t>
            </a:r>
            <a:r>
              <a:rPr lang="en-US" sz="2200" dirty="0" smtClean="0">
                <a:solidFill>
                  <a:srgbClr val="00B0F0"/>
                </a:solidFill>
              </a:rPr>
              <a:t>as more data is requested to be read</a:t>
            </a:r>
            <a:r>
              <a:rPr lang="en-US" sz="2200" dirty="0" smtClean="0"/>
              <a:t>.</a:t>
            </a:r>
            <a:endParaRPr lang="en-US"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type="pic" idx="4294967295"/>
          </p:nvPr>
        </p:nvPicPr>
        <p:blipFill>
          <a:blip r:embed="rId2" cstate="print"/>
          <a:srcRect l="11525" r="11525"/>
          <a:stretch>
            <a:fillRect/>
          </a:stretch>
        </p:blipFill>
        <p:spPr bwMode="auto">
          <a:xfrm>
            <a:off x="2209800" y="381000"/>
            <a:ext cx="4618037" cy="3932238"/>
          </a:xfrm>
          <a:prstGeom prst="rect">
            <a:avLst/>
          </a:prstGeom>
          <a:noFill/>
          <a:ln w="9525">
            <a:noFill/>
            <a:miter lim="800000"/>
            <a:headEnd/>
            <a:tailEnd/>
          </a:ln>
        </p:spPr>
      </p:pic>
      <p:sp>
        <p:nvSpPr>
          <p:cNvPr id="7" name="TextBox 6"/>
          <p:cNvSpPr txBox="1"/>
          <p:nvPr/>
        </p:nvSpPr>
        <p:spPr>
          <a:xfrm>
            <a:off x="0" y="4267200"/>
            <a:ext cx="9144000" cy="1446550"/>
          </a:xfrm>
          <a:prstGeom prst="rect">
            <a:avLst/>
          </a:prstGeom>
          <a:noFill/>
        </p:spPr>
        <p:txBody>
          <a:bodyPr wrap="square" rtlCol="0">
            <a:spAutoFit/>
          </a:bodyPr>
          <a:lstStyle/>
          <a:p>
            <a:r>
              <a:rPr lang="en-US" sz="2200" dirty="0"/>
              <a:t>performance appears to be nearly </a:t>
            </a:r>
            <a:r>
              <a:rPr lang="en-US" sz="2200" dirty="0">
                <a:solidFill>
                  <a:srgbClr val="00B0F0"/>
                </a:solidFill>
              </a:rPr>
              <a:t>the same. </a:t>
            </a:r>
            <a:endParaRPr lang="en-US" sz="2200" dirty="0" smtClean="0">
              <a:solidFill>
                <a:srgbClr val="00B0F0"/>
              </a:solidFill>
            </a:endParaRPr>
          </a:p>
          <a:p>
            <a:endParaRPr lang="en-US" dirty="0" smtClean="0"/>
          </a:p>
          <a:p>
            <a:r>
              <a:rPr lang="en-US" sz="2200" dirty="0" smtClean="0"/>
              <a:t>No surprise:</a:t>
            </a:r>
            <a:r>
              <a:rPr lang="en-US" sz="2400" dirty="0" smtClean="0"/>
              <a:t> </a:t>
            </a:r>
            <a:r>
              <a:rPr lang="en-US" sz="2400" dirty="0" smtClean="0">
                <a:solidFill>
                  <a:srgbClr val="00B0F0"/>
                </a:solidFill>
              </a:rPr>
              <a:t>no moving parts </a:t>
            </a:r>
            <a:r>
              <a:rPr lang="en-US" sz="2400" dirty="0" smtClean="0"/>
              <a:t>.so there should be </a:t>
            </a:r>
            <a:r>
              <a:rPr lang="en-US" sz="2400" dirty="0" smtClean="0">
                <a:solidFill>
                  <a:srgbClr val="00B0F0"/>
                </a:solidFill>
              </a:rPr>
              <a:t>no seek time</a:t>
            </a:r>
            <a:r>
              <a:rPr lang="en-US" sz="2400" dirty="0" smtClean="0"/>
              <a:t>, and thus, no difference between sequential and random operations.</a:t>
            </a:r>
            <a:endParaRPr lang="en-US" sz="2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srcRect/>
          <a:stretch>
            <a:fillRect/>
          </a:stretch>
        </p:blipFill>
        <p:spPr bwMode="auto">
          <a:xfrm>
            <a:off x="2209800" y="152400"/>
            <a:ext cx="5576888" cy="4096087"/>
          </a:xfrm>
          <a:prstGeom prst="rect">
            <a:avLst/>
          </a:prstGeom>
          <a:noFill/>
          <a:ln w="9525">
            <a:noFill/>
            <a:miter lim="800000"/>
            <a:headEnd/>
            <a:tailEnd/>
          </a:ln>
        </p:spPr>
      </p:pic>
      <p:sp>
        <p:nvSpPr>
          <p:cNvPr id="3" name="TextBox 2"/>
          <p:cNvSpPr txBox="1"/>
          <p:nvPr/>
        </p:nvSpPr>
        <p:spPr>
          <a:xfrm>
            <a:off x="381000" y="4800600"/>
            <a:ext cx="8458200" cy="1477328"/>
          </a:xfrm>
          <a:prstGeom prst="rect">
            <a:avLst/>
          </a:prstGeom>
          <a:noFill/>
        </p:spPr>
        <p:txBody>
          <a:bodyPr wrap="square" rtlCol="0">
            <a:spAutoFit/>
          </a:bodyPr>
          <a:lstStyle/>
          <a:p>
            <a:r>
              <a:rPr lang="en-US" dirty="0" smtClean="0"/>
              <a:t>The precipitous </a:t>
            </a:r>
            <a:r>
              <a:rPr lang="en-US" dirty="0"/>
              <a:t>drop </a:t>
            </a:r>
            <a:r>
              <a:rPr lang="en-US" dirty="0" smtClean="0"/>
              <a:t>that occurs </a:t>
            </a:r>
            <a:r>
              <a:rPr lang="en-US" dirty="0"/>
              <a:t>once the file size exceeds 512MB</a:t>
            </a:r>
            <a:r>
              <a:rPr lang="en-US" dirty="0" smtClean="0"/>
              <a:t>.</a:t>
            </a:r>
          </a:p>
          <a:p>
            <a:r>
              <a:rPr lang="en-US" dirty="0" smtClean="0"/>
              <a:t> </a:t>
            </a:r>
          </a:p>
          <a:p>
            <a:r>
              <a:rPr lang="en-US" dirty="0"/>
              <a:t>T</a:t>
            </a:r>
            <a:r>
              <a:rPr lang="en-US" dirty="0" smtClean="0"/>
              <a:t>he </a:t>
            </a:r>
            <a:r>
              <a:rPr lang="en-US" dirty="0">
                <a:solidFill>
                  <a:schemeClr val="bg1"/>
                </a:solidFill>
              </a:rPr>
              <a:t>drive’s performance </a:t>
            </a:r>
            <a:r>
              <a:rPr lang="en-US" dirty="0"/>
              <a:t>becomes </a:t>
            </a:r>
            <a:r>
              <a:rPr lang="en-US" dirty="0" smtClean="0"/>
              <a:t>the major </a:t>
            </a:r>
            <a:r>
              <a:rPr lang="en-US" dirty="0">
                <a:solidFill>
                  <a:schemeClr val="bg1"/>
                </a:solidFill>
              </a:rPr>
              <a:t>bottleneck</a:t>
            </a:r>
            <a:r>
              <a:rPr lang="en-US" dirty="0"/>
              <a:t>. </a:t>
            </a:r>
            <a:endParaRPr lang="en-US" dirty="0" smtClean="0"/>
          </a:p>
          <a:p>
            <a:endParaRPr lang="en-US" dirty="0"/>
          </a:p>
          <a:p>
            <a:r>
              <a:rPr lang="en-US" dirty="0" smtClean="0"/>
              <a:t>We just notice after 512 MB.</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srcRect/>
          <a:stretch>
            <a:fillRect/>
          </a:stretch>
        </p:blipFill>
        <p:spPr bwMode="auto">
          <a:xfrm>
            <a:off x="1676400" y="381000"/>
            <a:ext cx="5984708" cy="3581400"/>
          </a:xfrm>
          <a:prstGeom prst="rect">
            <a:avLst/>
          </a:prstGeom>
          <a:noFill/>
          <a:ln w="9525">
            <a:noFill/>
            <a:miter lim="800000"/>
            <a:headEnd/>
            <a:tailEnd/>
          </a:ln>
        </p:spPr>
      </p:pic>
      <p:sp>
        <p:nvSpPr>
          <p:cNvPr id="3" name="TextBox 2"/>
          <p:cNvSpPr txBox="1"/>
          <p:nvPr/>
        </p:nvSpPr>
        <p:spPr>
          <a:xfrm>
            <a:off x="381000" y="4343400"/>
            <a:ext cx="8458200" cy="1107996"/>
          </a:xfrm>
          <a:prstGeom prst="rect">
            <a:avLst/>
          </a:prstGeom>
          <a:noFill/>
        </p:spPr>
        <p:txBody>
          <a:bodyPr wrap="square" rtlCol="0">
            <a:spAutoFit/>
          </a:bodyPr>
          <a:lstStyle/>
          <a:p>
            <a:r>
              <a:rPr lang="en-US" sz="2200" dirty="0"/>
              <a:t>In Figure 6, we see that once the RAM caching effect has</a:t>
            </a:r>
          </a:p>
          <a:p>
            <a:r>
              <a:rPr lang="en-US" sz="2200" dirty="0"/>
              <a:t>been nullified, the drive performs its writes in the 30MB/s</a:t>
            </a:r>
          </a:p>
          <a:p>
            <a:r>
              <a:rPr lang="en-US" sz="2200" dirty="0"/>
              <a:t>range across all record sizes.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cstate="print"/>
          <a:srcRect/>
          <a:stretch>
            <a:fillRect/>
          </a:stretch>
        </p:blipFill>
        <p:spPr bwMode="auto">
          <a:xfrm>
            <a:off x="1295400" y="228600"/>
            <a:ext cx="6444712" cy="3810000"/>
          </a:xfrm>
          <a:prstGeom prst="rect">
            <a:avLst/>
          </a:prstGeom>
          <a:noFill/>
          <a:ln w="9525">
            <a:noFill/>
            <a:miter lim="800000"/>
            <a:headEnd/>
            <a:tailEnd/>
          </a:ln>
        </p:spPr>
      </p:pic>
      <p:sp>
        <p:nvSpPr>
          <p:cNvPr id="3" name="TextBox 2"/>
          <p:cNvSpPr txBox="1"/>
          <p:nvPr/>
        </p:nvSpPr>
        <p:spPr>
          <a:xfrm>
            <a:off x="228600" y="4343400"/>
            <a:ext cx="8686800" cy="769441"/>
          </a:xfrm>
          <a:prstGeom prst="rect">
            <a:avLst/>
          </a:prstGeom>
          <a:noFill/>
        </p:spPr>
        <p:txBody>
          <a:bodyPr wrap="square" rtlCol="0">
            <a:spAutoFit/>
          </a:bodyPr>
          <a:lstStyle/>
          <a:p>
            <a:r>
              <a:rPr lang="en-US" sz="2200" b="1" dirty="0"/>
              <a:t>R</a:t>
            </a:r>
            <a:r>
              <a:rPr lang="en-US" sz="2200" b="1" dirty="0" smtClean="0"/>
              <a:t>andom writes experience </a:t>
            </a:r>
            <a:r>
              <a:rPr lang="en-US" sz="2200" b="1" dirty="0"/>
              <a:t>a severe drop in performance as the record size </a:t>
            </a:r>
            <a:r>
              <a:rPr lang="en-US" sz="2200" b="1" dirty="0" smtClean="0"/>
              <a:t>gets smaller.</a:t>
            </a:r>
            <a:endParaRPr lang="en-US" sz="22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Flash-specific performance tests</a:t>
            </a:r>
            <a:endParaRPr lang="en-US" dirty="0"/>
          </a:p>
        </p:txBody>
      </p:sp>
      <p:sp>
        <p:nvSpPr>
          <p:cNvPr id="3" name="Content Placeholder 2"/>
          <p:cNvSpPr>
            <a:spLocks noGrp="1"/>
          </p:cNvSpPr>
          <p:nvPr>
            <p:ph idx="1"/>
          </p:nvPr>
        </p:nvSpPr>
        <p:spPr/>
        <p:txBody>
          <a:bodyPr>
            <a:normAutofit/>
          </a:bodyPr>
          <a:lstStyle/>
          <a:p>
            <a:r>
              <a:rPr lang="en-US" dirty="0" smtClean="0"/>
              <a:t>To determine the size of the flash a series of </a:t>
            </a:r>
            <a:r>
              <a:rPr lang="en-US" dirty="0" smtClean="0">
                <a:solidFill>
                  <a:schemeClr val="bg1"/>
                </a:solidFill>
              </a:rPr>
              <a:t>stride writing tests</a:t>
            </a:r>
            <a:r>
              <a:rPr lang="en-US" dirty="0" smtClean="0"/>
              <a:t> has been developed.</a:t>
            </a:r>
          </a:p>
          <a:p>
            <a:pPr>
              <a:buNone/>
            </a:pPr>
            <a:endParaRPr lang="en-US" dirty="0" smtClean="0"/>
          </a:p>
          <a:p>
            <a:r>
              <a:rPr lang="en-US" dirty="0" smtClean="0"/>
              <a:t>The </a:t>
            </a:r>
            <a:r>
              <a:rPr lang="en-US" dirty="0" err="1" smtClean="0"/>
              <a:t>strided</a:t>
            </a:r>
            <a:r>
              <a:rPr lang="en-US" dirty="0" smtClean="0"/>
              <a:t> write tests are structured so that the process will </a:t>
            </a:r>
            <a:r>
              <a:rPr lang="en-US" dirty="0" smtClean="0">
                <a:solidFill>
                  <a:schemeClr val="bg1"/>
                </a:solidFill>
              </a:rPr>
              <a:t>write a small amount of data </a:t>
            </a:r>
            <a:r>
              <a:rPr lang="en-US" dirty="0" smtClean="0"/>
              <a:t>(4k in our case), </a:t>
            </a:r>
            <a:r>
              <a:rPr lang="en-US" dirty="0" smtClean="0">
                <a:solidFill>
                  <a:schemeClr val="bg1"/>
                </a:solidFill>
              </a:rPr>
              <a:t>seek forward a fixed amount</a:t>
            </a:r>
            <a:r>
              <a:rPr lang="en-US" dirty="0" smtClean="0"/>
              <a:t>, </a:t>
            </a:r>
            <a:r>
              <a:rPr lang="en-US" dirty="0" smtClean="0">
                <a:solidFill>
                  <a:schemeClr val="bg1"/>
                </a:solidFill>
              </a:rPr>
              <a:t>write another small amount of data</a:t>
            </a:r>
            <a:r>
              <a:rPr lang="en-US" dirty="0" smtClean="0"/>
              <a:t>, seek forward a fixed amount, write again, and so forth.</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If the </a:t>
            </a:r>
            <a:r>
              <a:rPr lang="en-US" dirty="0" smtClean="0">
                <a:solidFill>
                  <a:schemeClr val="bg1"/>
                </a:solidFill>
              </a:rPr>
              <a:t>latency peaks </a:t>
            </a:r>
            <a:r>
              <a:rPr lang="en-US" dirty="0" smtClean="0"/>
              <a:t>occur  at </a:t>
            </a:r>
            <a:r>
              <a:rPr lang="en-US" dirty="0" smtClean="0">
                <a:solidFill>
                  <a:schemeClr val="bg1"/>
                </a:solidFill>
              </a:rPr>
              <a:t>fixed intervals independently of the amount of data written</a:t>
            </a:r>
            <a:r>
              <a:rPr lang="en-US" dirty="0" smtClean="0"/>
              <a:t>, we can assume that there is some </a:t>
            </a:r>
            <a:r>
              <a:rPr lang="en-US" dirty="0" smtClean="0">
                <a:solidFill>
                  <a:schemeClr val="bg1"/>
                </a:solidFill>
              </a:rPr>
              <a:t>boundary mechanism </a:t>
            </a:r>
            <a:r>
              <a:rPr lang="en-US" dirty="0" smtClean="0"/>
              <a:t>that</a:t>
            </a:r>
          </a:p>
          <a:p>
            <a:pPr>
              <a:buNone/>
            </a:pPr>
            <a:r>
              <a:rPr lang="en-US" dirty="0" smtClean="0"/>
              <a:t>   triggers when a specific offset is crossed. </a:t>
            </a:r>
          </a:p>
          <a:p>
            <a:pPr>
              <a:buNone/>
            </a:pPr>
            <a:endParaRPr lang="en-US" dirty="0" smtClean="0"/>
          </a:p>
          <a:p>
            <a:r>
              <a:rPr lang="en-US" dirty="0" smtClean="0"/>
              <a:t>If for varying strides, the </a:t>
            </a:r>
            <a:r>
              <a:rPr lang="en-US" dirty="0" smtClean="0">
                <a:solidFill>
                  <a:schemeClr val="bg1"/>
                </a:solidFill>
              </a:rPr>
              <a:t>latency peaks </a:t>
            </a:r>
            <a:r>
              <a:rPr lang="en-US" dirty="0" smtClean="0"/>
              <a:t>occur only after a set </a:t>
            </a:r>
            <a:r>
              <a:rPr lang="en-US" dirty="0" smtClean="0">
                <a:solidFill>
                  <a:schemeClr val="bg1"/>
                </a:solidFill>
              </a:rPr>
              <a:t>amount of data has been written</a:t>
            </a:r>
            <a:r>
              <a:rPr lang="en-US" dirty="0" smtClean="0"/>
              <a:t>, we can conclude that it is a </a:t>
            </a:r>
            <a:r>
              <a:rPr lang="en-US" dirty="0" smtClean="0">
                <a:solidFill>
                  <a:schemeClr val="bg1"/>
                </a:solidFill>
              </a:rPr>
              <a:t>buffering or caching bottleneck</a:t>
            </a:r>
            <a:r>
              <a:rPr lang="en-US"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dirty="0"/>
          </a:p>
        </p:txBody>
      </p:sp>
      <p:sp>
        <p:nvSpPr>
          <p:cNvPr id="3" name="Content Placeholder 2"/>
          <p:cNvSpPr>
            <a:spLocks noGrp="1"/>
          </p:cNvSpPr>
          <p:nvPr>
            <p:ph idx="1"/>
          </p:nvPr>
        </p:nvSpPr>
        <p:spPr/>
        <p:txBody>
          <a:bodyPr/>
          <a:lstStyle/>
          <a:p>
            <a:r>
              <a:rPr lang="en-US" dirty="0" smtClean="0">
                <a:solidFill>
                  <a:srgbClr val="00B0F0"/>
                </a:solidFill>
              </a:rPr>
              <a:t>Read speeds </a:t>
            </a:r>
            <a:r>
              <a:rPr lang="en-US" dirty="0" smtClean="0"/>
              <a:t>of flash drives are much </a:t>
            </a:r>
            <a:r>
              <a:rPr lang="en-US" dirty="0" smtClean="0">
                <a:solidFill>
                  <a:srgbClr val="00B0F0"/>
                </a:solidFill>
              </a:rPr>
              <a:t>faster</a:t>
            </a:r>
            <a:r>
              <a:rPr lang="en-US" dirty="0" smtClean="0"/>
              <a:t> than traditional disks</a:t>
            </a:r>
          </a:p>
          <a:p>
            <a:pPr>
              <a:buNone/>
            </a:pPr>
            <a:endParaRPr lang="en-US" dirty="0" smtClean="0"/>
          </a:p>
          <a:p>
            <a:pPr>
              <a:buNone/>
            </a:pPr>
            <a:endParaRPr lang="en-US" dirty="0" smtClean="0"/>
          </a:p>
          <a:p>
            <a:pPr>
              <a:buNone/>
            </a:pPr>
            <a:endParaRPr lang="en-US" dirty="0" smtClean="0"/>
          </a:p>
          <a:p>
            <a:r>
              <a:rPr lang="en-US" dirty="0" smtClean="0">
                <a:solidFill>
                  <a:srgbClr val="00B0F0"/>
                </a:solidFill>
              </a:rPr>
              <a:t>Write speeds </a:t>
            </a:r>
            <a:r>
              <a:rPr lang="en-US" dirty="0" smtClean="0"/>
              <a:t>especially random write speeds, may </a:t>
            </a:r>
            <a:r>
              <a:rPr lang="en-US" dirty="0" smtClean="0">
                <a:solidFill>
                  <a:srgbClr val="00B0F0"/>
                </a:solidFill>
              </a:rPr>
              <a:t>not have such a clear advantage </a:t>
            </a:r>
            <a:r>
              <a:rPr lang="en-US" dirty="0" smtClean="0"/>
              <a:t>in performance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5122" name="Picture 2"/>
          <p:cNvPicPr>
            <a:picLocks noChangeAspect="1" noChangeArrowheads="1"/>
          </p:cNvPicPr>
          <p:nvPr/>
        </p:nvPicPr>
        <p:blipFill>
          <a:blip r:embed="rId2" cstate="print">
            <a:duotone>
              <a:prstClr val="black"/>
              <a:schemeClr val="accent1">
                <a:tint val="45000"/>
                <a:satMod val="400000"/>
              </a:schemeClr>
            </a:duotone>
          </a:blip>
          <a:srcRect/>
          <a:stretch>
            <a:fillRect/>
          </a:stretch>
        </p:blipFill>
        <p:spPr bwMode="auto">
          <a:xfrm>
            <a:off x="0" y="228600"/>
            <a:ext cx="8991600" cy="66294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the latency peaks occur regularly every </a:t>
            </a:r>
            <a:r>
              <a:rPr lang="en-US" dirty="0" smtClean="0">
                <a:solidFill>
                  <a:schemeClr val="bg1"/>
                </a:solidFill>
              </a:rPr>
              <a:t>1024KB offset,</a:t>
            </a:r>
            <a:r>
              <a:rPr lang="en-US" dirty="0" smtClean="0"/>
              <a:t> or </a:t>
            </a:r>
            <a:r>
              <a:rPr lang="en-US" dirty="0" smtClean="0">
                <a:solidFill>
                  <a:schemeClr val="bg1"/>
                </a:solidFill>
              </a:rPr>
              <a:t>after 128KB of data has been written in total</a:t>
            </a:r>
            <a:r>
              <a:rPr lang="en-US" dirty="0" smtClean="0"/>
              <a:t>. </a:t>
            </a:r>
          </a:p>
          <a:p>
            <a:r>
              <a:rPr lang="en-US" dirty="0" smtClean="0"/>
              <a:t>Either there is a </a:t>
            </a:r>
            <a:r>
              <a:rPr lang="en-US" dirty="0" smtClean="0">
                <a:solidFill>
                  <a:schemeClr val="bg1"/>
                </a:solidFill>
              </a:rPr>
              <a:t>characteristic of the drive </a:t>
            </a:r>
            <a:r>
              <a:rPr lang="en-US" dirty="0" smtClean="0"/>
              <a:t>that causes a peak after each 1MB page has been written or there is a </a:t>
            </a:r>
            <a:r>
              <a:rPr lang="en-US" dirty="0" smtClean="0">
                <a:solidFill>
                  <a:schemeClr val="bg1"/>
                </a:solidFill>
              </a:rPr>
              <a:t>128KB buffer </a:t>
            </a:r>
            <a:r>
              <a:rPr lang="en-US" dirty="0" smtClean="0"/>
              <a:t>at some point in the pipeline that is being filled and must be flushed periodically.</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6146" name="Picture 2"/>
          <p:cNvPicPr>
            <a:picLocks noChangeAspect="1" noChangeArrowheads="1"/>
          </p:cNvPicPr>
          <p:nvPr/>
        </p:nvPicPr>
        <p:blipFill>
          <a:blip r:embed="rId2" cstate="print">
            <a:duotone>
              <a:prstClr val="black"/>
              <a:schemeClr val="accent1">
                <a:tint val="45000"/>
                <a:satMod val="400000"/>
              </a:schemeClr>
            </a:duotone>
          </a:blip>
          <a:srcRect/>
          <a:stretch>
            <a:fillRect/>
          </a:stretch>
        </p:blipFill>
        <p:spPr bwMode="auto">
          <a:xfrm>
            <a:off x="0" y="1"/>
            <a:ext cx="9071877" cy="685800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latency peaks still occur regularly </a:t>
            </a:r>
            <a:r>
              <a:rPr lang="en-US" dirty="0" smtClean="0">
                <a:solidFill>
                  <a:schemeClr val="bg1"/>
                </a:solidFill>
              </a:rPr>
              <a:t>at 1MB intervals</a:t>
            </a:r>
            <a:r>
              <a:rPr lang="en-US" dirty="0" smtClean="0"/>
              <a:t>. </a:t>
            </a:r>
          </a:p>
          <a:p>
            <a:r>
              <a:rPr lang="en-US" dirty="0" smtClean="0"/>
              <a:t>Compared to the 32KB stride test, we have only written </a:t>
            </a:r>
            <a:r>
              <a:rPr lang="en-US" dirty="0" smtClean="0">
                <a:solidFill>
                  <a:schemeClr val="bg1"/>
                </a:solidFill>
              </a:rPr>
              <a:t>half of the total amount of data </a:t>
            </a:r>
            <a:r>
              <a:rPr lang="en-US" dirty="0" smtClean="0"/>
              <a:t>as before when the latency peaks occur.</a:t>
            </a:r>
          </a:p>
          <a:p>
            <a:endParaRPr lang="en-US" dirty="0" smtClean="0"/>
          </a:p>
          <a:p>
            <a:r>
              <a:rPr lang="en-US" dirty="0" smtClean="0"/>
              <a:t>we can say that the peaks </a:t>
            </a:r>
            <a:r>
              <a:rPr lang="en-US" dirty="0" smtClean="0">
                <a:solidFill>
                  <a:schemeClr val="bg1"/>
                </a:solidFill>
              </a:rPr>
              <a:t>do not occur due to the total amount of data written</a:t>
            </a:r>
            <a:r>
              <a:rPr lang="en-US" dirty="0" smtClean="0"/>
              <a:t>, but rather they occur when we </a:t>
            </a:r>
            <a:r>
              <a:rPr lang="en-US" dirty="0" smtClean="0">
                <a:solidFill>
                  <a:schemeClr val="bg1"/>
                </a:solidFill>
              </a:rPr>
              <a:t>cross into another 1MB block</a:t>
            </a:r>
            <a:r>
              <a:rPr lang="en-US" dirty="0" smtClean="0"/>
              <a:t>.</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NEW SCHEDULER DESIGN</a:t>
            </a:r>
            <a:endParaRPr lang="en-US" dirty="0"/>
          </a:p>
        </p:txBody>
      </p:sp>
      <p:sp>
        <p:nvSpPr>
          <p:cNvPr id="3" name="Content Placeholder 2"/>
          <p:cNvSpPr>
            <a:spLocks noGrp="1"/>
          </p:cNvSpPr>
          <p:nvPr>
            <p:ph idx="1"/>
          </p:nvPr>
        </p:nvSpPr>
        <p:spPr/>
        <p:txBody>
          <a:bodyPr>
            <a:normAutofit/>
          </a:bodyPr>
          <a:lstStyle/>
          <a:p>
            <a:r>
              <a:rPr lang="en-US" dirty="0" smtClean="0"/>
              <a:t>a significant penalty is imposed when </a:t>
            </a:r>
            <a:r>
              <a:rPr lang="en-US" dirty="0" smtClean="0">
                <a:solidFill>
                  <a:schemeClr val="bg1"/>
                </a:solidFill>
              </a:rPr>
              <a:t>new blocks in flash </a:t>
            </a:r>
            <a:r>
              <a:rPr lang="en-US" dirty="0" smtClean="0"/>
              <a:t>are written to.</a:t>
            </a:r>
          </a:p>
          <a:p>
            <a:r>
              <a:rPr lang="en-US" dirty="0" smtClean="0">
                <a:solidFill>
                  <a:schemeClr val="bg1"/>
                </a:solidFill>
              </a:rPr>
              <a:t>Minimize</a:t>
            </a:r>
            <a:r>
              <a:rPr lang="en-US" dirty="0" smtClean="0"/>
              <a:t> the number of times that </a:t>
            </a:r>
            <a:r>
              <a:rPr lang="en-US" dirty="0" smtClean="0">
                <a:solidFill>
                  <a:schemeClr val="bg1"/>
                </a:solidFill>
              </a:rPr>
              <a:t>the penalty for new block writing </a:t>
            </a:r>
            <a:r>
              <a:rPr lang="en-US" dirty="0" smtClean="0"/>
              <a:t>is imposed</a:t>
            </a:r>
          </a:p>
          <a:p>
            <a:r>
              <a:rPr lang="en-US" dirty="0" smtClean="0"/>
              <a:t>design a scheduler which will always service</a:t>
            </a:r>
            <a:r>
              <a:rPr lang="en-US" dirty="0" smtClean="0">
                <a:solidFill>
                  <a:schemeClr val="bg1"/>
                </a:solidFill>
              </a:rPr>
              <a:t> requests that are in the same block </a:t>
            </a:r>
            <a:r>
              <a:rPr lang="en-US" dirty="0" smtClean="0"/>
              <a:t>as the previous request.</a:t>
            </a:r>
          </a:p>
          <a:p>
            <a:r>
              <a:rPr lang="en-US" dirty="0" smtClean="0"/>
              <a:t>We called it </a:t>
            </a:r>
            <a:r>
              <a:rPr lang="en-US" dirty="0" smtClean="0">
                <a:solidFill>
                  <a:schemeClr val="bg1"/>
                </a:solidFill>
              </a:rPr>
              <a:t>‘block preferential’</a:t>
            </a:r>
          </a:p>
          <a:p>
            <a:r>
              <a:rPr lang="en-US" dirty="0" smtClean="0"/>
              <a:t>our block-preferential scheduler has </a:t>
            </a:r>
            <a:r>
              <a:rPr lang="en-US" dirty="0" smtClean="0">
                <a:solidFill>
                  <a:schemeClr val="bg1"/>
                </a:solidFill>
              </a:rPr>
              <a:t>no directional</a:t>
            </a:r>
          </a:p>
          <a:p>
            <a:pPr>
              <a:buNone/>
            </a:pPr>
            <a:r>
              <a:rPr lang="en-US" dirty="0" smtClean="0">
                <a:solidFill>
                  <a:schemeClr val="bg1"/>
                </a:solidFill>
              </a:rPr>
              <a:t>seeking preference</a:t>
            </a:r>
            <a:r>
              <a:rPr lang="en-US" dirty="0" smtClean="0"/>
              <a:t>, like traditional schedulers do.</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a:t>
            </a:r>
            <a:endParaRPr lang="en-US" dirty="0"/>
          </a:p>
        </p:txBody>
      </p:sp>
      <p:sp>
        <p:nvSpPr>
          <p:cNvPr id="3" name="Content Placeholder 2"/>
          <p:cNvSpPr>
            <a:spLocks noGrp="1"/>
          </p:cNvSpPr>
          <p:nvPr>
            <p:ph idx="1"/>
          </p:nvPr>
        </p:nvSpPr>
        <p:spPr/>
        <p:txBody>
          <a:bodyPr/>
          <a:lstStyle/>
          <a:p>
            <a:r>
              <a:rPr lang="en-US" dirty="0" smtClean="0"/>
              <a:t>Request x is </a:t>
            </a:r>
            <a:r>
              <a:rPr lang="en-US" dirty="0" smtClean="0">
                <a:solidFill>
                  <a:schemeClr val="bg1"/>
                </a:solidFill>
              </a:rPr>
              <a:t>‘in front’ </a:t>
            </a:r>
            <a:r>
              <a:rPr lang="en-US" dirty="0" smtClean="0"/>
              <a:t>of request y, we mean that the starting sector of request x is </a:t>
            </a:r>
            <a:r>
              <a:rPr lang="en-US" dirty="0" smtClean="0">
                <a:solidFill>
                  <a:schemeClr val="bg1"/>
                </a:solidFill>
              </a:rPr>
              <a:t>larger </a:t>
            </a:r>
            <a:r>
              <a:rPr lang="en-US" dirty="0" smtClean="0"/>
              <a:t>than the ending sector of request y.</a:t>
            </a:r>
          </a:p>
          <a:p>
            <a:endParaRPr lang="en-US" dirty="0" smtClean="0"/>
          </a:p>
          <a:p>
            <a:pPr>
              <a:buNone/>
            </a:pPr>
            <a:endParaRPr lang="en-US" dirty="0" smtClean="0"/>
          </a:p>
          <a:p>
            <a:r>
              <a:rPr lang="en-US" dirty="0" smtClean="0"/>
              <a:t>Request x to be </a:t>
            </a:r>
            <a:r>
              <a:rPr lang="en-US" dirty="0" smtClean="0">
                <a:solidFill>
                  <a:schemeClr val="bg1"/>
                </a:solidFill>
              </a:rPr>
              <a:t>‘behind’ </a:t>
            </a:r>
            <a:r>
              <a:rPr lang="en-US" dirty="0" smtClean="0"/>
              <a:t>request y, the starting sector number of request y must be </a:t>
            </a:r>
            <a:r>
              <a:rPr lang="en-US" dirty="0" smtClean="0">
                <a:solidFill>
                  <a:schemeClr val="bg1"/>
                </a:solidFill>
              </a:rPr>
              <a:t>greater</a:t>
            </a:r>
            <a:r>
              <a:rPr lang="en-US" dirty="0" smtClean="0">
                <a:solidFill>
                  <a:srgbClr val="00B0F0"/>
                </a:solidFill>
              </a:rPr>
              <a:t> </a:t>
            </a:r>
            <a:r>
              <a:rPr lang="en-US" dirty="0" smtClean="0"/>
              <a:t>than the ending request number of request x.</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Modify Previous Schedulers?</a:t>
            </a:r>
            <a:endParaRPr lang="en-US" dirty="0"/>
          </a:p>
        </p:txBody>
      </p:sp>
      <p:sp>
        <p:nvSpPr>
          <p:cNvPr id="3" name="Content Placeholder 2"/>
          <p:cNvSpPr>
            <a:spLocks noGrp="1"/>
          </p:cNvSpPr>
          <p:nvPr>
            <p:ph idx="1"/>
          </p:nvPr>
        </p:nvSpPr>
        <p:spPr/>
        <p:txBody>
          <a:bodyPr>
            <a:normAutofit/>
          </a:bodyPr>
          <a:lstStyle/>
          <a:p>
            <a:r>
              <a:rPr lang="en-US" dirty="0" smtClean="0"/>
              <a:t>First: Request in </a:t>
            </a:r>
            <a:r>
              <a:rPr lang="en-US" dirty="0" smtClean="0">
                <a:solidFill>
                  <a:schemeClr val="bg1"/>
                </a:solidFill>
              </a:rPr>
              <a:t>front</a:t>
            </a:r>
            <a:r>
              <a:rPr lang="en-US" dirty="0" smtClean="0"/>
              <a:t> of the previously served request and request</a:t>
            </a:r>
            <a:r>
              <a:rPr lang="en-US" dirty="0" smtClean="0">
                <a:solidFill>
                  <a:schemeClr val="bg1"/>
                </a:solidFill>
              </a:rPr>
              <a:t> behind</a:t>
            </a:r>
            <a:r>
              <a:rPr lang="en-US" dirty="0" smtClean="0"/>
              <a:t>, lie in</a:t>
            </a:r>
            <a:r>
              <a:rPr lang="en-US" dirty="0" smtClean="0">
                <a:solidFill>
                  <a:schemeClr val="bg1"/>
                </a:solidFill>
              </a:rPr>
              <a:t> the same block as the most recent request</a:t>
            </a:r>
            <a:r>
              <a:rPr lang="en-US" dirty="0" smtClean="0"/>
              <a:t>, the scheduler will service the </a:t>
            </a:r>
            <a:r>
              <a:rPr lang="en-US" dirty="0" smtClean="0">
                <a:solidFill>
                  <a:schemeClr val="bg1"/>
                </a:solidFill>
              </a:rPr>
              <a:t>largest of the two requests </a:t>
            </a:r>
            <a:r>
              <a:rPr lang="en-US" dirty="0" smtClean="0"/>
              <a:t>first.</a:t>
            </a:r>
          </a:p>
          <a:p>
            <a:endParaRPr lang="en-US" dirty="0"/>
          </a:p>
        </p:txBody>
      </p:sp>
      <p:pic>
        <p:nvPicPr>
          <p:cNvPr id="1029" name="Picture 5"/>
          <p:cNvPicPr>
            <a:picLocks noChangeAspect="1" noChangeArrowheads="1"/>
          </p:cNvPicPr>
          <p:nvPr/>
        </p:nvPicPr>
        <p:blipFill>
          <a:blip r:embed="rId2" cstate="print"/>
          <a:srcRect/>
          <a:stretch>
            <a:fillRect/>
          </a:stretch>
        </p:blipFill>
        <p:spPr bwMode="auto">
          <a:xfrm>
            <a:off x="2514600" y="3886200"/>
            <a:ext cx="4290497" cy="2590800"/>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Second: </a:t>
            </a:r>
            <a:r>
              <a:rPr lang="en-US" dirty="0" smtClean="0">
                <a:solidFill>
                  <a:schemeClr val="bg1"/>
                </a:solidFill>
              </a:rPr>
              <a:t>One request </a:t>
            </a:r>
            <a:r>
              <a:rPr lang="en-US" dirty="0" smtClean="0"/>
              <a:t>which lies in the</a:t>
            </a:r>
            <a:r>
              <a:rPr lang="en-US" dirty="0" smtClean="0">
                <a:solidFill>
                  <a:srgbClr val="00B0F0"/>
                </a:solidFill>
              </a:rPr>
              <a:t> </a:t>
            </a:r>
            <a:r>
              <a:rPr lang="en-US" dirty="0" smtClean="0">
                <a:solidFill>
                  <a:schemeClr val="bg1"/>
                </a:solidFill>
              </a:rPr>
              <a:t>same block </a:t>
            </a:r>
            <a:r>
              <a:rPr lang="en-US" dirty="0" smtClean="0"/>
              <a:t>as the most recent request and one which lies in a </a:t>
            </a:r>
            <a:r>
              <a:rPr lang="en-US" dirty="0" smtClean="0">
                <a:solidFill>
                  <a:schemeClr val="bg1"/>
                </a:solidFill>
              </a:rPr>
              <a:t>different page</a:t>
            </a:r>
            <a:r>
              <a:rPr lang="en-US" dirty="0" smtClean="0"/>
              <a:t>. The scheduler will always </a:t>
            </a:r>
            <a:r>
              <a:rPr lang="en-US" dirty="0" smtClean="0">
                <a:solidFill>
                  <a:schemeClr val="bg1"/>
                </a:solidFill>
              </a:rPr>
              <a:t>service requests in the same block </a:t>
            </a:r>
            <a:r>
              <a:rPr lang="en-US" dirty="0" smtClean="0"/>
              <a:t>as the request which was most recently serviced.</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2514600" y="4191000"/>
            <a:ext cx="3733367" cy="2460946"/>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Third: When both the </a:t>
            </a:r>
            <a:r>
              <a:rPr lang="en-US" dirty="0" smtClean="0">
                <a:solidFill>
                  <a:schemeClr val="bg1"/>
                </a:solidFill>
              </a:rPr>
              <a:t>‘front’ </a:t>
            </a:r>
            <a:r>
              <a:rPr lang="en-US" dirty="0" smtClean="0"/>
              <a:t>request and the</a:t>
            </a:r>
          </a:p>
          <a:p>
            <a:pPr>
              <a:buNone/>
            </a:pPr>
            <a:r>
              <a:rPr lang="en-US" dirty="0" smtClean="0">
                <a:solidFill>
                  <a:schemeClr val="bg1"/>
                </a:solidFill>
              </a:rPr>
              <a:t>‘back’ </a:t>
            </a:r>
            <a:r>
              <a:rPr lang="en-US" dirty="0" smtClean="0"/>
              <a:t>request are in </a:t>
            </a:r>
            <a:r>
              <a:rPr lang="en-US" dirty="0" smtClean="0">
                <a:solidFill>
                  <a:schemeClr val="bg1"/>
                </a:solidFill>
              </a:rPr>
              <a:t>different blocks</a:t>
            </a:r>
          </a:p>
          <a:p>
            <a:r>
              <a:rPr lang="en-US" dirty="0" smtClean="0"/>
              <a:t>If the two requests in front of the recently served request are in the same block, the scheduler will service the ‘front’ requests, since they are in the same block and we can avoid an extra boundary crossing.</a:t>
            </a:r>
          </a:p>
          <a:p>
            <a:pPr>
              <a:buNone/>
            </a:pPr>
            <a:endParaRPr lang="en-US" dirty="0"/>
          </a:p>
        </p:txBody>
      </p:sp>
      <p:pic>
        <p:nvPicPr>
          <p:cNvPr id="3075" name="Picture 3"/>
          <p:cNvPicPr>
            <a:picLocks noChangeAspect="1" noChangeArrowheads="1"/>
          </p:cNvPicPr>
          <p:nvPr/>
        </p:nvPicPr>
        <p:blipFill>
          <a:blip r:embed="rId2" cstate="print"/>
          <a:srcRect/>
          <a:stretch>
            <a:fillRect/>
          </a:stretch>
        </p:blipFill>
        <p:spPr bwMode="auto">
          <a:xfrm>
            <a:off x="2590800" y="4648200"/>
            <a:ext cx="3568784" cy="1981200"/>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Fourth: Groups of ‘front’ and ‘back’ </a:t>
            </a:r>
            <a:r>
              <a:rPr lang="en-US" dirty="0" smtClean="0"/>
              <a:t>requests are in </a:t>
            </a:r>
            <a:r>
              <a:rPr lang="en-US" dirty="0" smtClean="0">
                <a:solidFill>
                  <a:schemeClr val="bg1"/>
                </a:solidFill>
              </a:rPr>
              <a:t>contiguous </a:t>
            </a:r>
            <a:r>
              <a:rPr lang="en-US" dirty="0" smtClean="0">
                <a:solidFill>
                  <a:schemeClr val="bg1"/>
                </a:solidFill>
              </a:rPr>
              <a:t>respective blocks</a:t>
            </a:r>
            <a:r>
              <a:rPr lang="en-US" dirty="0" smtClean="0"/>
              <a:t>, the scheduler </a:t>
            </a:r>
            <a:r>
              <a:rPr lang="en-US" dirty="0" smtClean="0"/>
              <a:t>simply chooses </a:t>
            </a:r>
            <a:r>
              <a:rPr lang="en-US" dirty="0" smtClean="0"/>
              <a:t>the </a:t>
            </a:r>
            <a:r>
              <a:rPr lang="en-US" dirty="0" smtClean="0">
                <a:solidFill>
                  <a:schemeClr val="bg1"/>
                </a:solidFill>
              </a:rPr>
              <a:t>largest combination of the two requests </a:t>
            </a:r>
            <a:r>
              <a:rPr lang="en-US" dirty="0" smtClean="0"/>
              <a:t>to service</a:t>
            </a:r>
            <a:r>
              <a:rPr lang="en-US" dirty="0" smtClean="0"/>
              <a:t>.</a:t>
            </a: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2514600" y="4038600"/>
            <a:ext cx="4096703" cy="25908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Flash Translation Layer(FTL)</a:t>
            </a:r>
            <a:endParaRPr lang="en-US" b="1" dirty="0"/>
          </a:p>
        </p:txBody>
      </p:sp>
      <p:sp>
        <p:nvSpPr>
          <p:cNvPr id="3" name="Content Placeholder 2"/>
          <p:cNvSpPr>
            <a:spLocks noGrp="1"/>
          </p:cNvSpPr>
          <p:nvPr>
            <p:ph idx="1"/>
          </p:nvPr>
        </p:nvSpPr>
        <p:spPr/>
        <p:txBody>
          <a:bodyPr>
            <a:normAutofit/>
          </a:bodyPr>
          <a:lstStyle/>
          <a:p>
            <a:r>
              <a:rPr lang="en-US" dirty="0" smtClean="0"/>
              <a:t>Flash drives also employ a </a:t>
            </a:r>
            <a:r>
              <a:rPr lang="en-US" dirty="0" smtClean="0">
                <a:solidFill>
                  <a:srgbClr val="00B0F0"/>
                </a:solidFill>
              </a:rPr>
              <a:t>Flash Translation Layer </a:t>
            </a:r>
            <a:r>
              <a:rPr lang="en-US" dirty="0" smtClean="0"/>
              <a:t>(FTL) which can have </a:t>
            </a:r>
            <a:r>
              <a:rPr lang="en-US" dirty="0" smtClean="0">
                <a:solidFill>
                  <a:srgbClr val="00B0F0"/>
                </a:solidFill>
              </a:rPr>
              <a:t>unforeseen effects on drive performance</a:t>
            </a:r>
            <a:r>
              <a:rPr lang="en-US" dirty="0" smtClean="0"/>
              <a:t>.</a:t>
            </a:r>
          </a:p>
          <a:p>
            <a:r>
              <a:rPr lang="en-US" dirty="0" smtClean="0"/>
              <a:t>Most SSDs employ </a:t>
            </a:r>
            <a:r>
              <a:rPr lang="en-US" dirty="0" smtClean="0">
                <a:solidFill>
                  <a:srgbClr val="00B0F0"/>
                </a:solidFill>
              </a:rPr>
              <a:t>copy-on-write</a:t>
            </a:r>
            <a:r>
              <a:rPr lang="en-US" dirty="0" smtClean="0"/>
              <a:t> mechanisms </a:t>
            </a:r>
          </a:p>
          <a:p>
            <a:r>
              <a:rPr lang="en-US" dirty="0" smtClean="0"/>
              <a:t>Remap  blocks  through the Flash Translation Layer (FTL). </a:t>
            </a:r>
          </a:p>
          <a:p>
            <a:r>
              <a:rPr lang="en-US" dirty="0" smtClean="0"/>
              <a:t>Different devices employ different policies at the</a:t>
            </a:r>
          </a:p>
          <a:p>
            <a:pPr>
              <a:buNone/>
            </a:pPr>
            <a:r>
              <a:rPr lang="en-US" dirty="0" smtClean="0"/>
              <a:t>FTL level for </a:t>
            </a:r>
            <a:r>
              <a:rPr lang="en-US" dirty="0" smtClean="0">
                <a:solidFill>
                  <a:srgbClr val="00B0F0"/>
                </a:solidFill>
              </a:rPr>
              <a:t>remapping blocks, garbage collection and erase operations.</a:t>
            </a:r>
            <a:endParaRPr lang="en-US" dirty="0">
              <a:solidFill>
                <a:srgbClr val="00B0F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t>
            </a:r>
            <a:endParaRPr lang="en-US" dirty="0"/>
          </a:p>
        </p:txBody>
      </p:sp>
      <p:sp>
        <p:nvSpPr>
          <p:cNvPr id="3" name="Content Placeholder 2"/>
          <p:cNvSpPr>
            <a:spLocks noGrp="1"/>
          </p:cNvSpPr>
          <p:nvPr>
            <p:ph idx="1"/>
          </p:nvPr>
        </p:nvSpPr>
        <p:spPr/>
        <p:txBody>
          <a:bodyPr>
            <a:normAutofit/>
          </a:bodyPr>
          <a:lstStyle/>
          <a:p>
            <a:r>
              <a:rPr lang="en-US" dirty="0" smtClean="0"/>
              <a:t>The figure in next slide shows </a:t>
            </a:r>
            <a:r>
              <a:rPr lang="en-US" dirty="0" err="1" smtClean="0"/>
              <a:t>Iozone</a:t>
            </a:r>
            <a:r>
              <a:rPr lang="en-US" dirty="0" smtClean="0"/>
              <a:t> sequential write performance results on different schedulers including new developed schedulers</a:t>
            </a:r>
            <a:r>
              <a:rPr lang="en-US" dirty="0" smtClean="0"/>
              <a:t>.</a:t>
            </a:r>
          </a:p>
          <a:p>
            <a:endParaRPr lang="en-US" dirty="0" smtClean="0"/>
          </a:p>
          <a:p>
            <a:pPr>
              <a:buNone/>
            </a:pPr>
            <a:endParaRPr lang="en-US" dirty="0" smtClean="0"/>
          </a:p>
          <a:p>
            <a:r>
              <a:rPr lang="en-US" dirty="0" smtClean="0"/>
              <a:t>The modifications to the schedulers exhibit a small 2-5% improvement, over their unmodified performance with their new scheduler counterparts</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4294967295"/>
          </p:nvPr>
        </p:nvPicPr>
        <p:blipFill>
          <a:blip r:embed="rId3" cstate="print"/>
          <a:srcRect/>
          <a:stretch>
            <a:fillRect/>
          </a:stretch>
        </p:blipFill>
        <p:spPr bwMode="auto">
          <a:xfrm>
            <a:off x="990600" y="1371600"/>
            <a:ext cx="7086600" cy="4724400"/>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Mixed workload</a:t>
            </a:r>
            <a:endParaRPr lang="en-US" dirty="0"/>
          </a:p>
        </p:txBody>
      </p:sp>
      <p:sp>
        <p:nvSpPr>
          <p:cNvPr id="5" name="Content Placeholder 4"/>
          <p:cNvSpPr>
            <a:spLocks noGrp="1"/>
          </p:cNvSpPr>
          <p:nvPr>
            <p:ph idx="1"/>
          </p:nvPr>
        </p:nvSpPr>
        <p:spPr/>
        <p:txBody>
          <a:bodyPr/>
          <a:lstStyle/>
          <a:p>
            <a:pPr>
              <a:buNone/>
            </a:pPr>
            <a:r>
              <a:rPr lang="en-US" dirty="0" smtClean="0"/>
              <a:t>To evaluate the scheduler under a mixed workload</a:t>
            </a:r>
          </a:p>
          <a:p>
            <a:pPr>
              <a:buNone/>
            </a:pPr>
            <a:r>
              <a:rPr lang="en-US" dirty="0" smtClean="0"/>
              <a:t>   environment, they ran an </a:t>
            </a:r>
            <a:r>
              <a:rPr lang="en-US" dirty="0" err="1" smtClean="0"/>
              <a:t>Iozone</a:t>
            </a:r>
            <a:r>
              <a:rPr lang="en-US" dirty="0" smtClean="0"/>
              <a:t> mixed workload test.</a:t>
            </a:r>
          </a:p>
          <a:p>
            <a:pPr>
              <a:buNone/>
            </a:pPr>
            <a:r>
              <a:rPr lang="en-US" dirty="0" smtClean="0"/>
              <a:t>   This test involved a combination of reads and sequential writes to be performed. For this specific test, the reads occurred twice as often as the writes. The results from this test are shown in next slide.</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4294967295"/>
          </p:nvPr>
        </p:nvPicPr>
        <p:blipFill>
          <a:blip r:embed="rId3" cstate="print"/>
          <a:srcRect/>
          <a:stretch>
            <a:fillRect/>
          </a:stretch>
        </p:blipFill>
        <p:spPr bwMode="auto">
          <a:xfrm>
            <a:off x="838200" y="1371600"/>
            <a:ext cx="7010400" cy="4800600"/>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dirty="0" smtClean="0"/>
              <a:t>For the mixed workload, we can see that all of the</a:t>
            </a:r>
          </a:p>
          <a:p>
            <a:pPr>
              <a:buNone/>
            </a:pPr>
            <a:r>
              <a:rPr lang="en-US" dirty="0" smtClean="0"/>
              <a:t>schedulers which actively address the deceptive idleness</a:t>
            </a:r>
          </a:p>
          <a:p>
            <a:pPr>
              <a:buNone/>
            </a:pPr>
            <a:r>
              <a:rPr lang="en-US" dirty="0" smtClean="0"/>
              <a:t>problem perform much better, as we would expect them</a:t>
            </a:r>
          </a:p>
          <a:p>
            <a:pPr>
              <a:buNone/>
            </a:pPr>
            <a:r>
              <a:rPr lang="en-US" dirty="0" smtClean="0"/>
              <a:t>too. The modifications to the CFQ scheduler provide a</a:t>
            </a:r>
          </a:p>
          <a:p>
            <a:pPr>
              <a:buNone/>
            </a:pPr>
            <a:r>
              <a:rPr lang="en-US" dirty="0" smtClean="0"/>
              <a:t>small gain in this scenario, however, the modifications to</a:t>
            </a:r>
          </a:p>
          <a:p>
            <a:pPr>
              <a:buNone/>
            </a:pPr>
            <a:r>
              <a:rPr lang="en-US" dirty="0" smtClean="0"/>
              <a:t>the anticipatory scheduler provide up to 15%</a:t>
            </a:r>
          </a:p>
          <a:p>
            <a:pPr>
              <a:buNone/>
            </a:pPr>
            <a:r>
              <a:rPr lang="en-US" dirty="0" smtClean="0"/>
              <a:t>improvement in the mixed workload scenario.</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Postmark benchmark</a:t>
            </a:r>
            <a:endParaRPr lang="en-US" dirty="0"/>
          </a:p>
        </p:txBody>
      </p:sp>
      <p:pic>
        <p:nvPicPr>
          <p:cNvPr id="4098" name="Picture 2"/>
          <p:cNvPicPr>
            <a:picLocks noGrp="1" noChangeAspect="1" noChangeArrowheads="1"/>
          </p:cNvPicPr>
          <p:nvPr>
            <p:ph idx="1"/>
          </p:nvPr>
        </p:nvPicPr>
        <p:blipFill>
          <a:blip r:embed="rId3" cstate="print"/>
          <a:srcRect/>
          <a:stretch>
            <a:fillRect/>
          </a:stretch>
        </p:blipFill>
        <p:spPr bwMode="auto">
          <a:xfrm>
            <a:off x="1143000" y="2057400"/>
            <a:ext cx="6400800" cy="4343399"/>
          </a:xfrm>
          <a:prstGeom prst="rect">
            <a:avLst/>
          </a:prstGeom>
          <a:noFill/>
          <a:ln w="9525">
            <a:noFill/>
            <a:miter lim="800000"/>
            <a:headEnd/>
            <a:tailEnd/>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the Postmark benchmark performs</a:t>
            </a:r>
          </a:p>
          <a:p>
            <a:pPr>
              <a:buNone/>
            </a:pPr>
            <a:r>
              <a:rPr lang="en-US" dirty="0" smtClean="0"/>
              <a:t>approximately 25% better with a modified anticipatory</a:t>
            </a:r>
          </a:p>
          <a:p>
            <a:pPr>
              <a:buNone/>
            </a:pPr>
            <a:r>
              <a:rPr lang="en-US" dirty="0" smtClean="0"/>
              <a:t>scheduler and approximately 18% better with a modified CFQ scheduler, when compared to their respective base schedulers. Neither of the new schedulers achieve the same performance as</a:t>
            </a:r>
          </a:p>
          <a:p>
            <a:pPr>
              <a:buNone/>
            </a:pPr>
            <a:r>
              <a:rPr lang="en-US" dirty="0" smtClean="0"/>
              <a:t>the </a:t>
            </a:r>
            <a:r>
              <a:rPr lang="en-US" dirty="0" err="1" smtClean="0"/>
              <a:t>noop</a:t>
            </a:r>
            <a:r>
              <a:rPr lang="en-US" dirty="0" smtClean="0"/>
              <a:t> scheduler</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 for three drives together</a:t>
            </a:r>
            <a:endParaRPr lang="en-US" dirty="0"/>
          </a:p>
        </p:txBody>
      </p:sp>
      <p:pic>
        <p:nvPicPr>
          <p:cNvPr id="5122" name="Picture 2"/>
          <p:cNvPicPr>
            <a:picLocks noGrp="1" noChangeAspect="1" noChangeArrowheads="1"/>
          </p:cNvPicPr>
          <p:nvPr>
            <p:ph idx="1"/>
          </p:nvPr>
        </p:nvPicPr>
        <p:blipFill>
          <a:blip r:embed="rId3" cstate="print"/>
          <a:srcRect/>
          <a:stretch>
            <a:fillRect/>
          </a:stretch>
        </p:blipFill>
        <p:spPr bwMode="auto">
          <a:xfrm>
            <a:off x="1524000" y="2209800"/>
            <a:ext cx="6172199" cy="4191000"/>
          </a:xfrm>
          <a:prstGeom prst="rect">
            <a:avLst/>
          </a:prstGeom>
          <a:noFill/>
          <a:ln w="9525">
            <a:noFill/>
            <a:miter lim="800000"/>
            <a:headEnd/>
            <a:tailEnd/>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Previous figure shows that although new schedulers shows significantly better results than “Anticipatory”, “CFQ” and “Deadline”, but “</a:t>
            </a:r>
            <a:r>
              <a:rPr lang="en-US" dirty="0" err="1" smtClean="0"/>
              <a:t>Noop</a:t>
            </a:r>
            <a:r>
              <a:rPr lang="en-US" dirty="0" smtClean="0"/>
              <a:t>” still has the best results for this workload.</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OLTP Benchmark</a:t>
            </a:r>
            <a:endParaRPr lang="en-US" dirty="0"/>
          </a:p>
        </p:txBody>
      </p:sp>
      <p:sp>
        <p:nvSpPr>
          <p:cNvPr id="3" name="Content Placeholder 2"/>
          <p:cNvSpPr>
            <a:spLocks noGrp="1"/>
          </p:cNvSpPr>
          <p:nvPr>
            <p:ph idx="1"/>
          </p:nvPr>
        </p:nvSpPr>
        <p:spPr/>
        <p:txBody>
          <a:bodyPr>
            <a:normAutofit/>
          </a:bodyPr>
          <a:lstStyle/>
          <a:p>
            <a:pPr>
              <a:buNone/>
            </a:pPr>
            <a:r>
              <a:rPr lang="en-US" dirty="0" smtClean="0"/>
              <a:t>The </a:t>
            </a:r>
            <a:r>
              <a:rPr lang="en-US" dirty="0" err="1" smtClean="0"/>
              <a:t>Sysbench</a:t>
            </a:r>
            <a:r>
              <a:rPr lang="en-US" dirty="0" smtClean="0"/>
              <a:t> OLTP benchmark was created to test</a:t>
            </a:r>
          </a:p>
          <a:p>
            <a:pPr>
              <a:buNone/>
            </a:pPr>
            <a:r>
              <a:rPr lang="en-US" dirty="0" smtClean="0"/>
              <a:t>system performance on a real database workload . A</a:t>
            </a:r>
          </a:p>
          <a:p>
            <a:pPr>
              <a:buNone/>
            </a:pPr>
            <a:r>
              <a:rPr lang="en-US" dirty="0" err="1" smtClean="0"/>
              <a:t>Mysql</a:t>
            </a:r>
            <a:r>
              <a:rPr lang="en-US" dirty="0" smtClean="0"/>
              <a:t> database is created on the disk to be tested and a</a:t>
            </a:r>
          </a:p>
          <a:p>
            <a:pPr>
              <a:buNone/>
            </a:pPr>
            <a:r>
              <a:rPr lang="en-US" dirty="0" smtClean="0"/>
              <a:t>series of complex transactional requests is performed on</a:t>
            </a:r>
          </a:p>
          <a:p>
            <a:pPr>
              <a:buNone/>
            </a:pPr>
            <a:r>
              <a:rPr lang="en-US" dirty="0" smtClean="0"/>
              <a:t>it. The results of this benchmark on the different drives</a:t>
            </a:r>
          </a:p>
          <a:p>
            <a:pPr>
              <a:buNone/>
            </a:pPr>
            <a:r>
              <a:rPr lang="en-US" dirty="0" smtClean="0"/>
              <a:t>are shown in next slides.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Why to change current I/O  schedulers?</a:t>
            </a:r>
            <a:endParaRPr lang="en-US" b="1" dirty="0"/>
          </a:p>
        </p:txBody>
      </p:sp>
      <p:sp>
        <p:nvSpPr>
          <p:cNvPr id="3" name="Content Placeholder 2"/>
          <p:cNvSpPr>
            <a:spLocks noGrp="1"/>
          </p:cNvSpPr>
          <p:nvPr>
            <p:ph idx="1"/>
          </p:nvPr>
        </p:nvSpPr>
        <p:spPr/>
        <p:txBody>
          <a:bodyPr/>
          <a:lstStyle/>
          <a:p>
            <a:r>
              <a:rPr lang="en-US" dirty="0" smtClean="0"/>
              <a:t>Current I/O schedulers  take </a:t>
            </a:r>
            <a:r>
              <a:rPr lang="en-US" dirty="0" smtClean="0">
                <a:solidFill>
                  <a:srgbClr val="00B0F0"/>
                </a:solidFill>
              </a:rPr>
              <a:t>seek time, rotational latency </a:t>
            </a:r>
            <a:r>
              <a:rPr lang="en-US" dirty="0" smtClean="0"/>
              <a:t>overheads of magnetic disk drives into account in scheduling requests</a:t>
            </a:r>
          </a:p>
          <a:p>
            <a:endParaRPr lang="en-US" dirty="0" smtClean="0"/>
          </a:p>
          <a:p>
            <a:pPr>
              <a:buNone/>
            </a:pPr>
            <a:endParaRPr lang="en-US" dirty="0" smtClean="0"/>
          </a:p>
          <a:p>
            <a:r>
              <a:rPr lang="en-US" dirty="0" smtClean="0"/>
              <a:t>The current schedulers may not adequately schedule requests for SSDs.</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4294967295"/>
          </p:nvPr>
        </p:nvPicPr>
        <p:blipFill>
          <a:blip r:embed="rId3" cstate="print"/>
          <a:srcRect/>
          <a:stretch>
            <a:fillRect/>
          </a:stretch>
        </p:blipFill>
        <p:spPr bwMode="auto">
          <a:xfrm>
            <a:off x="1219200" y="1447800"/>
            <a:ext cx="6705600" cy="4419600"/>
          </a:xfrm>
          <a:prstGeom prst="rect">
            <a:avLst/>
          </a:prstGeom>
          <a:noFill/>
          <a:ln w="9525">
            <a:noFill/>
            <a:miter lim="800000"/>
            <a:headEnd/>
            <a:tailEnd/>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NILFS performance</a:t>
            </a:r>
            <a:endParaRPr lang="en-US" dirty="0"/>
          </a:p>
        </p:txBody>
      </p:sp>
      <p:sp>
        <p:nvSpPr>
          <p:cNvPr id="5" name="Content Placeholder 4"/>
          <p:cNvSpPr>
            <a:spLocks noGrp="1"/>
          </p:cNvSpPr>
          <p:nvPr>
            <p:ph idx="1"/>
          </p:nvPr>
        </p:nvSpPr>
        <p:spPr/>
        <p:txBody>
          <a:bodyPr/>
          <a:lstStyle/>
          <a:p>
            <a:pPr>
              <a:buNone/>
            </a:pPr>
            <a:r>
              <a:rPr lang="en-US" dirty="0" smtClean="0"/>
              <a:t>A very common solution to the random write</a:t>
            </a:r>
          </a:p>
          <a:p>
            <a:pPr>
              <a:buNone/>
            </a:pPr>
            <a:r>
              <a:rPr lang="en-US" dirty="0" smtClean="0"/>
              <a:t>problem on solid state devices is the implementation of a log-structured file system. To show that our scheduler is not negatively impacted by the presence of a </a:t>
            </a:r>
            <a:r>
              <a:rPr lang="en-US" dirty="0" err="1" smtClean="0"/>
              <a:t>logstructured</a:t>
            </a:r>
            <a:r>
              <a:rPr lang="en-US" dirty="0" smtClean="0"/>
              <a:t> file system, we present </a:t>
            </a:r>
            <a:r>
              <a:rPr lang="en-US" dirty="0" err="1" smtClean="0"/>
              <a:t>Dbench</a:t>
            </a:r>
            <a:r>
              <a:rPr lang="en-US" dirty="0" smtClean="0"/>
              <a:t> </a:t>
            </a:r>
            <a:r>
              <a:rPr lang="en-US" dirty="0" err="1" smtClean="0"/>
              <a:t>bencmark</a:t>
            </a:r>
            <a:r>
              <a:rPr lang="en-US" dirty="0" smtClean="0"/>
              <a:t> results with the NILFS2 file system in next slide.</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cstate="print"/>
          <a:srcRect/>
          <a:stretch>
            <a:fillRect/>
          </a:stretch>
        </p:blipFill>
        <p:spPr bwMode="auto">
          <a:xfrm>
            <a:off x="1371600" y="1600200"/>
            <a:ext cx="6172200" cy="43434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they have done?</a:t>
            </a:r>
            <a:endParaRPr lang="en-US" dirty="0"/>
          </a:p>
        </p:txBody>
      </p:sp>
      <p:sp>
        <p:nvSpPr>
          <p:cNvPr id="3" name="Content Placeholder 2"/>
          <p:cNvSpPr>
            <a:spLocks noGrp="1"/>
          </p:cNvSpPr>
          <p:nvPr>
            <p:ph idx="1"/>
          </p:nvPr>
        </p:nvSpPr>
        <p:spPr/>
        <p:txBody>
          <a:bodyPr/>
          <a:lstStyle/>
          <a:p>
            <a:r>
              <a:rPr lang="en-US" dirty="0" smtClean="0"/>
              <a:t>Proposing  a framework for </a:t>
            </a:r>
            <a:r>
              <a:rPr lang="en-US" dirty="0" smtClean="0">
                <a:solidFill>
                  <a:schemeClr val="bg1"/>
                </a:solidFill>
              </a:rPr>
              <a:t>extracting important device parameters </a:t>
            </a:r>
            <a:r>
              <a:rPr lang="en-US" dirty="0" smtClean="0"/>
              <a:t>which will allow to </a:t>
            </a:r>
            <a:r>
              <a:rPr lang="en-US" dirty="0" smtClean="0">
                <a:solidFill>
                  <a:schemeClr val="bg1"/>
                </a:solidFill>
              </a:rPr>
              <a:t>redesign parts of the I/O </a:t>
            </a:r>
            <a:r>
              <a:rPr lang="en-US" dirty="0" smtClean="0"/>
              <a:t>subsystem to enhance performance.</a:t>
            </a:r>
          </a:p>
          <a:p>
            <a:endParaRPr lang="en-US" dirty="0" smtClean="0"/>
          </a:p>
          <a:p>
            <a:pPr>
              <a:buNone/>
            </a:pPr>
            <a:endParaRPr lang="en-US" dirty="0" smtClean="0"/>
          </a:p>
          <a:p>
            <a:r>
              <a:rPr lang="en-US" dirty="0" smtClean="0"/>
              <a:t>Proposing  a new I/O scheduler design which will order writes more efficiently on the flash drive and result in </a:t>
            </a:r>
            <a:r>
              <a:rPr lang="en-US" dirty="0" smtClean="0">
                <a:solidFill>
                  <a:schemeClr val="bg1"/>
                </a:solidFill>
              </a:rPr>
              <a:t>increased throughput </a:t>
            </a:r>
            <a:r>
              <a:rPr lang="en-US" dirty="0" smtClean="0"/>
              <a:t>for many workloads.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I/O Schedulers Developed for HDD</a:t>
            </a:r>
            <a:endParaRPr lang="en-US" b="1" dirty="0"/>
          </a:p>
        </p:txBody>
      </p:sp>
      <p:sp>
        <p:nvSpPr>
          <p:cNvPr id="3" name="Content Placeholder 2"/>
          <p:cNvSpPr>
            <a:spLocks noGrp="1"/>
          </p:cNvSpPr>
          <p:nvPr>
            <p:ph idx="1"/>
          </p:nvPr>
        </p:nvSpPr>
        <p:spPr/>
        <p:txBody>
          <a:bodyPr>
            <a:normAutofit/>
          </a:bodyPr>
          <a:lstStyle/>
          <a:p>
            <a:pPr>
              <a:buNone/>
            </a:pPr>
            <a:r>
              <a:rPr lang="en-US" dirty="0" smtClean="0"/>
              <a:t>In traditional hard drives, </a:t>
            </a:r>
          </a:p>
          <a:p>
            <a:pPr>
              <a:buNone/>
            </a:pPr>
            <a:endParaRPr lang="en-US" dirty="0" smtClean="0"/>
          </a:p>
          <a:p>
            <a:pPr>
              <a:buNone/>
            </a:pPr>
            <a:endParaRPr lang="en-US" dirty="0" smtClean="0"/>
          </a:p>
          <a:p>
            <a:r>
              <a:rPr lang="en-US" dirty="0" smtClean="0"/>
              <a:t>writing or reading from </a:t>
            </a:r>
            <a:r>
              <a:rPr lang="en-US" dirty="0" smtClean="0">
                <a:solidFill>
                  <a:schemeClr val="bg1"/>
                </a:solidFill>
              </a:rPr>
              <a:t>nearby physical sectors </a:t>
            </a:r>
            <a:r>
              <a:rPr lang="en-US" dirty="0" smtClean="0"/>
              <a:t>is far </a:t>
            </a:r>
            <a:r>
              <a:rPr lang="en-US" dirty="0" smtClean="0">
                <a:solidFill>
                  <a:schemeClr val="bg1"/>
                </a:solidFill>
              </a:rPr>
              <a:t>less expensive </a:t>
            </a:r>
            <a:r>
              <a:rPr lang="en-US" dirty="0" smtClean="0"/>
              <a:t>than reading from distant sectors due to the expensive seek operations involved.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I/O Schedulers Developed for HDD</a:t>
            </a:r>
            <a:endParaRPr lang="en-US" dirty="0"/>
          </a:p>
        </p:txBody>
      </p:sp>
      <p:sp>
        <p:nvSpPr>
          <p:cNvPr id="3" name="Content Placeholder 2"/>
          <p:cNvSpPr>
            <a:spLocks noGrp="1"/>
          </p:cNvSpPr>
          <p:nvPr>
            <p:ph idx="1"/>
          </p:nvPr>
        </p:nvSpPr>
        <p:spPr/>
        <p:txBody>
          <a:bodyPr/>
          <a:lstStyle/>
          <a:p>
            <a:endParaRPr lang="en-US" dirty="0" smtClean="0"/>
          </a:p>
          <a:p>
            <a:r>
              <a:rPr lang="en-US" dirty="0" smtClean="0"/>
              <a:t>So, I/O schedulers  strive to </a:t>
            </a:r>
            <a:r>
              <a:rPr lang="en-US" dirty="0" smtClean="0">
                <a:solidFill>
                  <a:schemeClr val="bg1"/>
                </a:solidFill>
              </a:rPr>
              <a:t>reduce</a:t>
            </a:r>
            <a:r>
              <a:rPr lang="en-US" dirty="0" smtClean="0"/>
              <a:t> </a:t>
            </a:r>
            <a:r>
              <a:rPr lang="en-US" dirty="0" smtClean="0">
                <a:solidFill>
                  <a:schemeClr val="bg1"/>
                </a:solidFill>
              </a:rPr>
              <a:t>seek time </a:t>
            </a:r>
            <a:r>
              <a:rPr lang="en-US" dirty="0" smtClean="0"/>
              <a:t>and handles reads and writes to </a:t>
            </a:r>
            <a:r>
              <a:rPr lang="en-US" dirty="0" smtClean="0">
                <a:solidFill>
                  <a:schemeClr val="bg1"/>
                </a:solidFill>
              </a:rPr>
              <a:t>minimize head distance travelled</a:t>
            </a:r>
            <a:r>
              <a:rPr lang="en-US" dirty="0" smtClean="0"/>
              <a:t>. </a:t>
            </a:r>
          </a:p>
          <a:p>
            <a:r>
              <a:rPr lang="en-US" dirty="0" smtClean="0"/>
              <a:t>more advanced I/O schedulers functionalities are </a:t>
            </a:r>
            <a:r>
              <a:rPr lang="en-US" dirty="0" smtClean="0">
                <a:solidFill>
                  <a:schemeClr val="bg1"/>
                </a:solidFill>
              </a:rPr>
              <a:t>starvation prevention</a:t>
            </a:r>
            <a:r>
              <a:rPr lang="en-US" dirty="0" smtClean="0"/>
              <a:t>, </a:t>
            </a:r>
            <a:r>
              <a:rPr lang="en-US" dirty="0" smtClean="0">
                <a:solidFill>
                  <a:schemeClr val="bg1"/>
                </a:solidFill>
              </a:rPr>
              <a:t>request merging</a:t>
            </a:r>
            <a:r>
              <a:rPr lang="en-US" dirty="0" smtClean="0"/>
              <a:t>, and </a:t>
            </a:r>
            <a:r>
              <a:rPr lang="en-US" dirty="0" smtClean="0">
                <a:solidFill>
                  <a:schemeClr val="bg1"/>
                </a:solidFill>
              </a:rPr>
              <a:t>inter-process fairness</a:t>
            </a:r>
            <a:r>
              <a:rPr lang="en-US" dirty="0" smtClean="0"/>
              <a: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Current Linux I/O schedulers	</a:t>
            </a:r>
            <a:endParaRPr lang="en-US" b="1" dirty="0"/>
          </a:p>
        </p:txBody>
      </p:sp>
      <p:sp>
        <p:nvSpPr>
          <p:cNvPr id="3" name="Content Placeholder 2"/>
          <p:cNvSpPr>
            <a:spLocks noGrp="1"/>
          </p:cNvSpPr>
          <p:nvPr>
            <p:ph idx="1"/>
          </p:nvPr>
        </p:nvSpPr>
        <p:spPr/>
        <p:txBody>
          <a:bodyPr/>
          <a:lstStyle/>
          <a:p>
            <a:r>
              <a:rPr lang="en-US" b="1" dirty="0" err="1" smtClean="0"/>
              <a:t>Noop</a:t>
            </a:r>
            <a:r>
              <a:rPr lang="en-US" b="1" dirty="0" smtClean="0"/>
              <a:t>  Scheduler</a:t>
            </a:r>
          </a:p>
          <a:p>
            <a:endParaRPr lang="en-US" b="1" dirty="0" smtClean="0"/>
          </a:p>
          <a:p>
            <a:r>
              <a:rPr lang="en-US" b="1" dirty="0" smtClean="0"/>
              <a:t>Deadline scheduler</a:t>
            </a:r>
          </a:p>
          <a:p>
            <a:endParaRPr lang="en-US" b="1" dirty="0" smtClean="0"/>
          </a:p>
          <a:p>
            <a:r>
              <a:rPr lang="en-US" b="1" dirty="0" smtClean="0"/>
              <a:t>Anticipatory Scheduler</a:t>
            </a:r>
          </a:p>
          <a:p>
            <a:pPr>
              <a:buNone/>
            </a:pPr>
            <a:endParaRPr lang="en-US" b="1" dirty="0" smtClean="0"/>
          </a:p>
          <a:p>
            <a:r>
              <a:rPr lang="en-US" b="1" dirty="0" smtClean="0"/>
              <a:t>Completely Fair  </a:t>
            </a:r>
            <a:r>
              <a:rPr lang="en-US" b="1" dirty="0" err="1" smtClean="0"/>
              <a:t>Queueing</a:t>
            </a:r>
            <a:endParaRPr lang="en-US" b="1"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Scheduler Comparison</a:t>
            </a:r>
            <a:endParaRPr lang="en-US" dirty="0"/>
          </a:p>
        </p:txBody>
      </p:sp>
      <p:sp>
        <p:nvSpPr>
          <p:cNvPr id="3" name="Content Placeholder 2"/>
          <p:cNvSpPr>
            <a:spLocks noGrp="1"/>
          </p:cNvSpPr>
          <p:nvPr>
            <p:ph idx="1"/>
          </p:nvPr>
        </p:nvSpPr>
        <p:spPr/>
        <p:txBody>
          <a:bodyPr/>
          <a:lstStyle/>
          <a:p>
            <a:r>
              <a:rPr lang="en-US" dirty="0" smtClean="0">
                <a:solidFill>
                  <a:srgbClr val="00B0F0"/>
                </a:solidFill>
              </a:rPr>
              <a:t>Postmark Benchmark</a:t>
            </a:r>
            <a:r>
              <a:rPr lang="en-US" dirty="0" smtClean="0"/>
              <a:t> has been used.</a:t>
            </a:r>
          </a:p>
          <a:p>
            <a:pPr>
              <a:buNone/>
            </a:pPr>
            <a:endParaRPr lang="en-US" dirty="0" smtClean="0"/>
          </a:p>
          <a:p>
            <a:pPr>
              <a:buNone/>
            </a:pPr>
            <a:endParaRPr lang="en-US" dirty="0" smtClean="0"/>
          </a:p>
          <a:p>
            <a:pPr>
              <a:buNone/>
            </a:pPr>
            <a:endParaRPr lang="en-US" dirty="0" smtClean="0"/>
          </a:p>
          <a:p>
            <a:pPr>
              <a:buNone/>
            </a:pPr>
            <a:endParaRPr lang="en-US" dirty="0" smtClean="0"/>
          </a:p>
          <a:p>
            <a:r>
              <a:rPr lang="en-US" dirty="0" smtClean="0"/>
              <a:t>Read and write operations were </a:t>
            </a:r>
            <a:r>
              <a:rPr lang="en-US" dirty="0" smtClean="0">
                <a:solidFill>
                  <a:srgbClr val="00B0F0"/>
                </a:solidFill>
              </a:rPr>
              <a:t>equally weighted</a:t>
            </a:r>
            <a:r>
              <a:rPr lang="en-US" dirty="0" smtClean="0"/>
              <a:t>.</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1062</TotalTime>
  <Words>1433</Words>
  <Application>Microsoft Office PowerPoint</Application>
  <PresentationFormat>On-screen Show (4:3)</PresentationFormat>
  <Paragraphs>159</Paragraphs>
  <Slides>42</Slides>
  <Notes>14</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Flow</vt:lpstr>
      <vt:lpstr>A New I/O Scheduler for Solid State Devices</vt:lpstr>
      <vt:lpstr>INTRODUCTION</vt:lpstr>
      <vt:lpstr>Flash Translation Layer(FTL)</vt:lpstr>
      <vt:lpstr>Why to change current I/O  schedulers?</vt:lpstr>
      <vt:lpstr>What they have done?</vt:lpstr>
      <vt:lpstr>I/O Schedulers Developed for HDD</vt:lpstr>
      <vt:lpstr>I/O Schedulers Developed for HDD</vt:lpstr>
      <vt:lpstr>Current Linux I/O schedulers </vt:lpstr>
      <vt:lpstr>Scheduler Comparison</vt:lpstr>
      <vt:lpstr>Slide 10</vt:lpstr>
      <vt:lpstr>Slide 11</vt:lpstr>
      <vt:lpstr>FLASH DRIVE CHARACTERISTICS</vt:lpstr>
      <vt:lpstr>Slide 13</vt:lpstr>
      <vt:lpstr>Slide 14</vt:lpstr>
      <vt:lpstr>Slide 15</vt:lpstr>
      <vt:lpstr>Slide 16</vt:lpstr>
      <vt:lpstr>Slide 17</vt:lpstr>
      <vt:lpstr>Flash-specific performance tests</vt:lpstr>
      <vt:lpstr>Slide 19</vt:lpstr>
      <vt:lpstr>Slide 20</vt:lpstr>
      <vt:lpstr>Slide 21</vt:lpstr>
      <vt:lpstr>Slide 22</vt:lpstr>
      <vt:lpstr>Slide 23</vt:lpstr>
      <vt:lpstr>NEW SCHEDULER DESIGN</vt:lpstr>
      <vt:lpstr>Terminology</vt:lpstr>
      <vt:lpstr>How to Modify Previous Schedulers?</vt:lpstr>
      <vt:lpstr>Slide 27</vt:lpstr>
      <vt:lpstr>Slide 28</vt:lpstr>
      <vt:lpstr>Slide 29</vt:lpstr>
      <vt:lpstr>Results </vt:lpstr>
      <vt:lpstr>Slide 31</vt:lpstr>
      <vt:lpstr>Mixed workload</vt:lpstr>
      <vt:lpstr>Slide 33</vt:lpstr>
      <vt:lpstr>Slide 34</vt:lpstr>
      <vt:lpstr>Postmark benchmark</vt:lpstr>
      <vt:lpstr>Slide 36</vt:lpstr>
      <vt:lpstr>Results for three drives together</vt:lpstr>
      <vt:lpstr>Slide 38</vt:lpstr>
      <vt:lpstr>OLTP Benchmark</vt:lpstr>
      <vt:lpstr>Slide 40</vt:lpstr>
      <vt:lpstr>NILFS performance</vt:lpstr>
      <vt:lpstr>Slide 42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I/O Scheduler for Solid State Devices</dc:title>
  <dc:creator>fsc</dc:creator>
  <cp:lastModifiedBy>fsc</cp:lastModifiedBy>
  <cp:revision>9</cp:revision>
  <dcterms:created xsi:type="dcterms:W3CDTF">2010-10-06T03:24:39Z</dcterms:created>
  <dcterms:modified xsi:type="dcterms:W3CDTF">2010-10-08T10:18:19Z</dcterms:modified>
</cp:coreProperties>
</file>