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2" r:id="rId5"/>
    <p:sldId id="274" r:id="rId6"/>
    <p:sldId id="275" r:id="rId7"/>
    <p:sldId id="271" r:id="rId8"/>
    <p:sldId id="272" r:id="rId9"/>
    <p:sldId id="270" r:id="rId10"/>
    <p:sldId id="269" r:id="rId11"/>
    <p:sldId id="273" r:id="rId12"/>
    <p:sldId id="267" r:id="rId13"/>
    <p:sldId id="266" r:id="rId14"/>
    <p:sldId id="265" r:id="rId15"/>
    <p:sldId id="257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25F18-52C3-4E4D-8B6E-A40BB135B890}" type="datetimeFigureOut">
              <a:rPr lang="fr-FR"/>
              <a:pPr>
                <a:defRPr/>
              </a:pPr>
              <a:t>02/10/2010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770F2-7A6A-4EF3-94B9-9EF0F4AF845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3343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67B4B-95E9-424A-8D18-E3BC7A307ACF}" type="datetimeFigureOut">
              <a:rPr lang="fr-FR"/>
              <a:pPr>
                <a:defRPr/>
              </a:pPr>
              <a:t>02/10/2010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DCF50-0379-42CB-B674-06D7694061C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703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16F-31F7-47C9-BE2F-579903F474B8}" type="datetimeFigureOut">
              <a:rPr lang="fr-FR"/>
              <a:pPr>
                <a:defRPr/>
              </a:pPr>
              <a:t>02/10/2010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B5B64-9E55-4994-BB30-935BADBB5C1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126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7CB5E-4616-474F-B509-3E8A59F5DC59}" type="datetimeFigureOut">
              <a:rPr lang="fr-FR"/>
              <a:pPr>
                <a:defRPr/>
              </a:pPr>
              <a:t>02/10/2010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40F62-7AA0-4A45-8EE1-11AE62298B6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043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5E622-41DC-4AE6-8B77-2C88C2C80496}" type="datetimeFigureOut">
              <a:rPr lang="fr-FR"/>
              <a:pPr>
                <a:defRPr/>
              </a:pPr>
              <a:t>02/10/2010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BE6A-3D01-4585-9A6D-FB9D76F80F8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5595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9C6C-747C-4699-BAB0-E3C96A80F199}" type="datetimeFigureOut">
              <a:rPr lang="fr-FR"/>
              <a:pPr>
                <a:defRPr/>
              </a:pPr>
              <a:t>02/10/2010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268EF-9BD5-4093-902E-50BF08E38F1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841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6BA30-7249-414F-AE36-63FBBA4B1428}" type="datetimeFigureOut">
              <a:rPr lang="fr-FR"/>
              <a:pPr>
                <a:defRPr/>
              </a:pPr>
              <a:t>02/10/2010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2E285-C715-4D37-ADC1-2DB781F35AC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300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B44EF-9218-48A8-8244-CC4B30552AA4}" type="datetimeFigureOut">
              <a:rPr lang="fr-FR"/>
              <a:pPr>
                <a:defRPr/>
              </a:pPr>
              <a:t>02/10/2010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05970-4B72-45C6-818E-45C9D68DB32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160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B2060-8A45-4261-B8EE-F4321965CAF0}" type="datetimeFigureOut">
              <a:rPr lang="fr-FR"/>
              <a:pPr>
                <a:defRPr/>
              </a:pPr>
              <a:t>02/10/2010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452CB-C776-4068-B5B6-72AB8988FC7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399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DBE82-CDD7-4BC6-BF15-D1A347DD8DE7}" type="datetimeFigureOut">
              <a:rPr lang="fr-FR"/>
              <a:pPr>
                <a:defRPr/>
              </a:pPr>
              <a:t>02/10/2010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9AB5A-E9B7-4C45-BF66-50267EAA949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663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44B36-D6C7-4831-B304-848D77264957}" type="datetimeFigureOut">
              <a:rPr lang="fr-FR"/>
              <a:pPr>
                <a:defRPr/>
              </a:pPr>
              <a:t>02/10/2010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397BE-B0B9-4ACA-98F2-EF271C13C4D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430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0E37C9-2709-4A7A-A44B-09294F385C28}" type="datetimeFigureOut">
              <a:rPr lang="fr-FR"/>
              <a:pPr>
                <a:defRPr/>
              </a:pPr>
              <a:t>02/10/2010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BCD1B6-0467-40B3-9E2C-F39C8F0D66E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1571625" y="1504950"/>
            <a:ext cx="6629400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Monte Carlo Simulation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Importance Sampling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39752" y="4725144"/>
            <a:ext cx="5904656" cy="1224136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DSN-Lab weekly Meeting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Reza Eftekhary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Acceptance - Rejection MC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If point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is below the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curve, treated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as a successful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sample (K++)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Less accurate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45422"/>
            <a:ext cx="2798241" cy="26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807" y="3284984"/>
            <a:ext cx="3905529" cy="96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62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Stratified Sampling 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Divide interval into subinterval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Using crude MC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in each subinterval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Easier variance calculation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61048"/>
            <a:ext cx="252028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46651" y="4870481"/>
                <a:ext cx="3939284" cy="9364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grow m:val="on"/>
                          <m:ctrlPr>
                            <a:rPr lang="en-US" b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</m:ctrlPr>
                        </m:naryPr>
                        <m:sub>
                          <m:r>
                            <a:rPr lang="en-US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m:t>𝒂</m:t>
                          </m:r>
                        </m:sub>
                        <m:sup>
                          <m:r>
                            <a:rPr lang="en-US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m:t>𝒃</m:t>
                          </m:r>
                        </m:sup>
                        <m:e>
                          <m:r>
                            <a:rPr lang="en-US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m:t>𝒇</m:t>
                          </m:r>
                          <m:r>
                            <a:rPr lang="en-US" b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m:t>(</m:t>
                          </m:r>
                          <m:r>
                            <a:rPr lang="en-US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m:t>𝒙</m:t>
                          </m:r>
                          <m:r>
                            <a:rPr lang="en-US" b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m:t>)</m:t>
                          </m:r>
                          <m:r>
                            <a:rPr lang="en-US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m:t>𝒅𝒙</m:t>
                          </m:r>
                        </m:e>
                      </m:nary>
                      <m:r>
                        <a:rPr lang="en-US" b="1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</m:ctrlPr>
                        </m:naryPr>
                        <m:sub>
                          <m:r>
                            <a:rPr lang="en-US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m:t>𝒂</m:t>
                          </m:r>
                        </m:sub>
                        <m:sup>
                          <m:r>
                            <a:rPr lang="en-US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m:t>𝒄</m:t>
                          </m:r>
                        </m:sup>
                        <m:e>
                          <m:r>
                            <a:rPr lang="en-US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m:t>𝒇</m:t>
                          </m:r>
                          <m:r>
                            <a:rPr lang="en-US" b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m:t>(</m:t>
                          </m:r>
                          <m:r>
                            <a:rPr lang="en-US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m:t>𝒙</m:t>
                          </m:r>
                          <m:r>
                            <a:rPr lang="en-US" b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m:t>)</m:t>
                          </m:r>
                          <m:r>
                            <a:rPr lang="en-US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m:t>𝒅𝒙</m:t>
                          </m:r>
                          <m:r>
                            <a:rPr lang="en-US" b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m:t>+</m:t>
                          </m:r>
                          <m:nary>
                            <m:naryPr>
                              <m:limLoc m:val="subSup"/>
                              <m:grow m:val="on"/>
                              <m:ctrlPr>
                                <a:rPr lang="en-US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</a:rPr>
                              </m:ctrlPr>
                            </m:naryPr>
                            <m:sub>
                              <m:r>
                                <a:rPr lang="en-US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</a:rPr>
                                <m:t>𝒄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</a:rPr>
                                <m:t>𝒃</m:t>
                              </m:r>
                            </m:sup>
                            <m:e>
                              <m:r>
                                <a:rPr lang="en-US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</a:rPr>
                                <m:t>𝒇</m:t>
                              </m:r>
                              <m:r>
                                <a:rPr lang="en-US" b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</a:rPr>
                                <m:t>(</m:t>
                              </m:r>
                              <m:r>
                                <a:rPr lang="en-US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</a:rPr>
                                <m:t>𝒙</m:t>
                              </m:r>
                              <m:r>
                                <a:rPr lang="en-US" b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</a:rPr>
                                <m:t>)</m:t>
                              </m:r>
                              <m:r>
                                <a:rPr lang="en-US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</a:rPr>
                                <m:t>𝒅𝒙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651" y="4870481"/>
                <a:ext cx="3939284" cy="9364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01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Importance Sampling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Based on impact of each interval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More samples in area have higher value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∑P(x)=1 ove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r (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</a:rPr>
              <a:t>a,b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324036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243" y="3645024"/>
            <a:ext cx="3509189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47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Importance Sampling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Taking into account probability of samples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Counterbalance sampling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By sampling important parts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Effective in reducing error of estimation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P(x): probability distributed function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653136"/>
            <a:ext cx="502888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69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Importance sampling 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Simulation of rare random events (1/10</a:t>
            </a:r>
            <a:r>
              <a:rPr lang="en-US" baseline="30000" dirty="0" smtClean="0">
                <a:solidFill>
                  <a:schemeClr val="accent2">
                    <a:lumMod val="50000"/>
                  </a:schemeClr>
                </a:solidFill>
              </a:rPr>
              <a:t>10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sample)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Generates samples have difficult distribution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Emphasis on variance reduction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Object 10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511826"/>
              </p:ext>
            </p:extLst>
          </p:nvPr>
        </p:nvGraphicFramePr>
        <p:xfrm>
          <a:off x="3086100" y="4648200"/>
          <a:ext cx="3070076" cy="1469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4" imgW="927000" imgH="444240" progId="Equation.3">
                  <p:embed/>
                </p:oleObj>
              </mc:Choice>
              <mc:Fallback>
                <p:oleObj name="Equation" r:id="rId4" imgW="9270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4648200"/>
                        <a:ext cx="3070076" cy="14698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752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Reference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CA" sz="2400" dirty="0" smtClean="0">
                <a:solidFill>
                  <a:schemeClr val="bg1"/>
                </a:solidFill>
              </a:rPr>
              <a:t>[1] </a:t>
            </a:r>
            <a:r>
              <a:rPr lang="en-US" sz="2400" dirty="0">
                <a:solidFill>
                  <a:schemeClr val="bg1"/>
                </a:solidFill>
              </a:rPr>
              <a:t>Denny, M., ―Introduction to Importance Sampling in Rare-Event Simulations‖, European Journal of Physics, Vol. 22, pp. 403-411, 2001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[2] </a:t>
            </a:r>
            <a:r>
              <a:rPr lang="en-US" sz="2400" dirty="0" err="1">
                <a:solidFill>
                  <a:schemeClr val="bg1"/>
                </a:solidFill>
              </a:rPr>
              <a:t>Pengelly</a:t>
            </a:r>
            <a:r>
              <a:rPr lang="en-US" sz="2400" dirty="0">
                <a:solidFill>
                  <a:schemeClr val="bg1"/>
                </a:solidFill>
              </a:rPr>
              <a:t>, J. (2002). Monte </a:t>
            </a:r>
            <a:r>
              <a:rPr lang="en-US" sz="2400" dirty="0" err="1">
                <a:solidFill>
                  <a:schemeClr val="bg1"/>
                </a:solidFill>
              </a:rPr>
              <a:t>carlo</a:t>
            </a:r>
            <a:r>
              <a:rPr lang="en-US" sz="2400" dirty="0">
                <a:solidFill>
                  <a:schemeClr val="bg1"/>
                </a:solidFill>
              </a:rPr>
              <a:t> methods. http://www.cs.otago.ac.nz</a:t>
            </a:r>
            <a:r>
              <a:rPr lang="en-US" sz="2400" dirty="0" smtClean="0">
                <a:solidFill>
                  <a:schemeClr val="bg1"/>
                </a:solidFill>
              </a:rPr>
              <a:t>/ cosc453</a:t>
            </a:r>
            <a:r>
              <a:rPr lang="en-US" sz="2400" dirty="0">
                <a:solidFill>
                  <a:schemeClr val="bg1"/>
                </a:solidFill>
              </a:rPr>
              <a:t>/. Accessed 2009-March-18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[3] Glynn, P. W. and </a:t>
            </a:r>
            <a:r>
              <a:rPr lang="en-US" sz="2400" dirty="0" err="1">
                <a:solidFill>
                  <a:schemeClr val="bg1"/>
                </a:solidFill>
              </a:rPr>
              <a:t>Iglehart</a:t>
            </a:r>
            <a:r>
              <a:rPr lang="en-US" sz="2400" dirty="0">
                <a:solidFill>
                  <a:schemeClr val="bg1"/>
                </a:solidFill>
              </a:rPr>
              <a:t>, D. (1989) Importance sampling for stochastic simulations</a:t>
            </a:r>
            <a:r>
              <a:rPr lang="en-US" sz="2400" dirty="0" smtClean="0">
                <a:solidFill>
                  <a:schemeClr val="bg1"/>
                </a:solidFill>
              </a:rPr>
              <a:t>. Management </a:t>
            </a:r>
            <a:r>
              <a:rPr lang="en-US" sz="2400" dirty="0">
                <a:solidFill>
                  <a:schemeClr val="bg1"/>
                </a:solidFill>
              </a:rPr>
              <a:t>Science, 35, </a:t>
            </a:r>
            <a:r>
              <a:rPr lang="en-US" sz="2400" dirty="0" smtClean="0">
                <a:solidFill>
                  <a:schemeClr val="bg1"/>
                </a:solidFill>
              </a:rPr>
              <a:t>1367{1392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fr-CA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mtClean="0">
                <a:solidFill>
                  <a:schemeClr val="bg1"/>
                </a:solidFill>
              </a:rPr>
              <a:t>Monte Carlo</a:t>
            </a:r>
            <a:endParaRPr lang="fr-CA" smtClean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Derive name from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Monte Carlo, Capital of  Monaco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Casinos and Roulette wheels 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Random number Generator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3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21088"/>
            <a:ext cx="21240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31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smtClean="0">
                <a:solidFill>
                  <a:schemeClr val="bg1"/>
                </a:solidFill>
              </a:rPr>
              <a:t>Monte Carlo</a:t>
            </a:r>
            <a:endParaRPr lang="fr-CA" smtClean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CA" dirty="0" smtClean="0">
                <a:solidFill>
                  <a:schemeClr val="accent2">
                    <a:lumMod val="50000"/>
                  </a:schemeClr>
                </a:solidFill>
              </a:rPr>
              <a:t>Numerical &amp;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Approximate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solutions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for 	mathematical  problems </a:t>
            </a:r>
          </a:p>
          <a:p>
            <a:pPr lvl="3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Calculating Integral 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tatistical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sampling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experiments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tatistical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simulation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methods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sequences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of random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numbers </a:t>
            </a:r>
          </a:p>
          <a:p>
            <a:pPr lvl="2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Perform Simulation</a:t>
            </a:r>
          </a:p>
          <a:p>
            <a:endParaRPr lang="fr-CA" dirty="0" smtClean="0"/>
          </a:p>
        </p:txBody>
      </p:sp>
      <p:pic>
        <p:nvPicPr>
          <p:cNvPr id="21" name="Picture 78" descr="F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505075" cy="275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Monte Carlo Usage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8132" y="1848311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Evaluation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Difficult Integral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Multi dimensional Integral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Stochastic process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Rare event simulation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....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170726"/>
              </p:ext>
            </p:extLst>
          </p:nvPr>
        </p:nvGraphicFramePr>
        <p:xfrm>
          <a:off x="6134746" y="1596335"/>
          <a:ext cx="2382837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4" imgW="901440" imgH="482400" progId="Equation.3">
                  <p:embed/>
                </p:oleObj>
              </mc:Choice>
              <mc:Fallback>
                <p:oleObj name="Equation" r:id="rId4" imgW="90144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746" y="1596335"/>
                        <a:ext cx="2382837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6516216" y="2798340"/>
            <a:ext cx="1497756" cy="1638771"/>
            <a:chOff x="3680" y="904"/>
            <a:chExt cx="1909" cy="2064"/>
          </a:xfrm>
        </p:grpSpPr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3680" y="904"/>
              <a:ext cx="1909" cy="2064"/>
              <a:chOff x="3400" y="1480"/>
              <a:chExt cx="1909" cy="2064"/>
            </a:xfrm>
          </p:grpSpPr>
          <p:sp>
            <p:nvSpPr>
              <p:cNvPr id="8" name="Freeform 20"/>
              <p:cNvSpPr>
                <a:spLocks/>
              </p:cNvSpPr>
              <p:nvPr/>
            </p:nvSpPr>
            <p:spPr bwMode="auto">
              <a:xfrm>
                <a:off x="4254" y="1932"/>
                <a:ext cx="850" cy="804"/>
              </a:xfrm>
              <a:custGeom>
                <a:avLst/>
                <a:gdLst>
                  <a:gd name="T0" fmla="*/ 0 w 850"/>
                  <a:gd name="T1" fmla="*/ 0 h 804"/>
                  <a:gd name="T2" fmla="*/ 2 w 850"/>
                  <a:gd name="T3" fmla="*/ 804 h 804"/>
                  <a:gd name="T4" fmla="*/ 850 w 850"/>
                  <a:gd name="T5" fmla="*/ 804 h 804"/>
                  <a:gd name="T6" fmla="*/ 813 w 850"/>
                  <a:gd name="T7" fmla="*/ 570 h 804"/>
                  <a:gd name="T8" fmla="*/ 702 w 850"/>
                  <a:gd name="T9" fmla="*/ 342 h 804"/>
                  <a:gd name="T10" fmla="*/ 585 w 850"/>
                  <a:gd name="T11" fmla="*/ 213 h 804"/>
                  <a:gd name="T12" fmla="*/ 447 w 850"/>
                  <a:gd name="T13" fmla="*/ 117 h 804"/>
                  <a:gd name="T14" fmla="*/ 297 w 850"/>
                  <a:gd name="T15" fmla="*/ 45 h 804"/>
                  <a:gd name="T16" fmla="*/ 174 w 850"/>
                  <a:gd name="T17" fmla="*/ 12 h 804"/>
                  <a:gd name="T18" fmla="*/ 58 w 850"/>
                  <a:gd name="T19" fmla="*/ 4 h 804"/>
                  <a:gd name="T20" fmla="*/ 0 w 850"/>
                  <a:gd name="T21" fmla="*/ 0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0" h="804">
                    <a:moveTo>
                      <a:pt x="0" y="0"/>
                    </a:moveTo>
                    <a:lnTo>
                      <a:pt x="2" y="804"/>
                    </a:lnTo>
                    <a:lnTo>
                      <a:pt x="850" y="804"/>
                    </a:lnTo>
                    <a:lnTo>
                      <a:pt x="813" y="570"/>
                    </a:lnTo>
                    <a:lnTo>
                      <a:pt x="702" y="342"/>
                    </a:lnTo>
                    <a:lnTo>
                      <a:pt x="585" y="213"/>
                    </a:lnTo>
                    <a:lnTo>
                      <a:pt x="447" y="117"/>
                    </a:lnTo>
                    <a:lnTo>
                      <a:pt x="297" y="45"/>
                    </a:lnTo>
                    <a:lnTo>
                      <a:pt x="174" y="12"/>
                    </a:lnTo>
                    <a:lnTo>
                      <a:pt x="5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E0E3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9" name="Group 12"/>
              <p:cNvGrpSpPr>
                <a:grpSpLocks/>
              </p:cNvGrpSpPr>
              <p:nvPr/>
            </p:nvGrpSpPr>
            <p:grpSpPr bwMode="auto">
              <a:xfrm>
                <a:off x="3400" y="1921"/>
                <a:ext cx="1701" cy="1623"/>
                <a:chOff x="1344" y="2185"/>
                <a:chExt cx="1701" cy="1623"/>
              </a:xfrm>
            </p:grpSpPr>
            <p:grpSp>
              <p:nvGrpSpPr>
                <p:cNvPr id="17" name="Group 8"/>
                <p:cNvGrpSpPr>
                  <a:grpSpLocks/>
                </p:cNvGrpSpPr>
                <p:nvPr/>
              </p:nvGrpSpPr>
              <p:grpSpPr bwMode="auto">
                <a:xfrm>
                  <a:off x="1353" y="2185"/>
                  <a:ext cx="1692" cy="1618"/>
                  <a:chOff x="1353" y="2185"/>
                  <a:chExt cx="1692" cy="1618"/>
                </a:xfrm>
              </p:grpSpPr>
              <p:sp>
                <p:nvSpPr>
                  <p:cNvPr id="20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1353" y="2185"/>
                    <a:ext cx="1692" cy="1618"/>
                  </a:xfrm>
                  <a:prstGeom prst="rect">
                    <a:avLst/>
                  </a:prstGeom>
                  <a:noFill/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21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354" y="2191"/>
                    <a:ext cx="1691" cy="1611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18" name="Line 9"/>
                <p:cNvSpPr>
                  <a:spLocks noChangeShapeType="1"/>
                </p:cNvSpPr>
                <p:nvPr/>
              </p:nvSpPr>
              <p:spPr bwMode="auto">
                <a:xfrm>
                  <a:off x="2200" y="2192"/>
                  <a:ext cx="0" cy="161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9" name="Line 11"/>
                <p:cNvSpPr>
                  <a:spLocks noChangeShapeType="1"/>
                </p:cNvSpPr>
                <p:nvPr/>
              </p:nvSpPr>
              <p:spPr bwMode="auto">
                <a:xfrm>
                  <a:off x="1344" y="3000"/>
                  <a:ext cx="1696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0" name="Text Box 13"/>
              <p:cNvSpPr txBox="1">
                <a:spLocks noChangeArrowheads="1"/>
              </p:cNvSpPr>
              <p:nvPr/>
            </p:nvSpPr>
            <p:spPr bwMode="auto">
              <a:xfrm>
                <a:off x="5078" y="2615"/>
                <a:ext cx="22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rPr>
                  <a:t>A</a:t>
                </a:r>
              </a:p>
            </p:txBody>
          </p:sp>
          <p:sp>
            <p:nvSpPr>
              <p:cNvPr id="11" name="Text Box 14"/>
              <p:cNvSpPr txBox="1">
                <a:spLocks noChangeArrowheads="1"/>
              </p:cNvSpPr>
              <p:nvPr/>
            </p:nvSpPr>
            <p:spPr bwMode="auto">
              <a:xfrm>
                <a:off x="4918" y="2719"/>
                <a:ext cx="166" cy="4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2" name="Text Box 15"/>
              <p:cNvSpPr txBox="1">
                <a:spLocks noChangeArrowheads="1"/>
              </p:cNvSpPr>
              <p:nvPr/>
            </p:nvSpPr>
            <p:spPr bwMode="auto">
              <a:xfrm>
                <a:off x="4042" y="1480"/>
                <a:ext cx="23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rPr>
                  <a:t>C</a:t>
                </a:r>
              </a:p>
            </p:txBody>
          </p:sp>
          <p:sp>
            <p:nvSpPr>
              <p:cNvPr id="13" name="Text Box 16"/>
              <p:cNvSpPr txBox="1">
                <a:spLocks noChangeArrowheads="1"/>
              </p:cNvSpPr>
              <p:nvPr/>
            </p:nvSpPr>
            <p:spPr bwMode="auto">
              <a:xfrm>
                <a:off x="5086" y="1549"/>
                <a:ext cx="22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rPr>
                  <a:t>B</a:t>
                </a:r>
              </a:p>
            </p:txBody>
          </p:sp>
          <p:sp>
            <p:nvSpPr>
              <p:cNvPr id="14" name="Text Box 17"/>
              <p:cNvSpPr txBox="1">
                <a:spLocks noChangeArrowheads="1"/>
              </p:cNvSpPr>
              <p:nvPr/>
            </p:nvSpPr>
            <p:spPr bwMode="auto">
              <a:xfrm>
                <a:off x="4038" y="2191"/>
                <a:ext cx="166" cy="4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5" name="Text Box 18"/>
              <p:cNvSpPr txBox="1">
                <a:spLocks noChangeArrowheads="1"/>
              </p:cNvSpPr>
              <p:nvPr/>
            </p:nvSpPr>
            <p:spPr bwMode="auto">
              <a:xfrm>
                <a:off x="4526" y="2743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rPr>
                  <a:t>x</a:t>
                </a:r>
              </a:p>
            </p:txBody>
          </p:sp>
          <p:sp>
            <p:nvSpPr>
              <p:cNvPr id="16" name="Text Box 19"/>
              <p:cNvSpPr txBox="1">
                <a:spLocks noChangeArrowheads="1"/>
              </p:cNvSpPr>
              <p:nvPr/>
            </p:nvSpPr>
            <p:spPr bwMode="auto">
              <a:xfrm>
                <a:off x="3971" y="2727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charset="0"/>
                  </a:rPr>
                  <a:t>0</a:t>
                </a:r>
              </a:p>
            </p:txBody>
          </p:sp>
        </p:grpSp>
        <p:sp>
          <p:nvSpPr>
            <p:cNvPr id="7" name="Rectangle 28"/>
            <p:cNvSpPr>
              <a:spLocks noChangeArrowheads="1"/>
            </p:cNvSpPr>
            <p:nvPr/>
          </p:nvSpPr>
          <p:spPr bwMode="auto">
            <a:xfrm>
              <a:off x="4240" y="1411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</a:rPr>
                <a:t>1</a:t>
              </a:r>
            </a:p>
          </p:txBody>
        </p:sp>
      </p:grpSp>
      <p:pic>
        <p:nvPicPr>
          <p:cNvPr id="22" name="Picture 10" descr="chris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866" y="4725144"/>
            <a:ext cx="2005565" cy="177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28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Example: Coconut shy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Throwing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wooden balls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to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 row of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coconuts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Probability of hit 0.2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371600" lvl="3" indent="0" fontAlgn="auto"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48926"/>
            <a:ext cx="3851920" cy="2892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78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Example: Coconut shy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 rtlCol="0">
            <a:normAutofit/>
          </a:bodyPr>
          <a:lstStyle/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Question: probability of hitting even No of ten shots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Via full experiment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Via generating random No between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0,1 (MC)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371600" lvl="3" indent="0" fontAlgn="auto">
              <a:spcAft>
                <a:spcPts val="0"/>
              </a:spcAft>
              <a:buNone/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	</a:t>
            </a: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033" y="3903534"/>
            <a:ext cx="3129119" cy="283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51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Monte Carlo </a:t>
            </a:r>
            <a:r>
              <a:rPr lang="en-US" dirty="0" smtClean="0">
                <a:solidFill>
                  <a:schemeClr val="bg1"/>
                </a:solidFill>
              </a:rPr>
              <a:t>Methods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Crude Monte Carlo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Acceptance - Rejection Monte Carlo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Stratified Sampling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Importance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Sampling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5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Crude Monte Carlo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03413"/>
                <a:ext cx="8229600" cy="4525962"/>
              </a:xfrm>
            </p:spPr>
            <p:txBody>
              <a:bodyPr rtlCol="0">
                <a:normAutofit lnSpcReduction="10000"/>
              </a:bodyPr>
              <a:lstStyle/>
              <a:p>
                <a:pPr fontAlgn="auto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For solving integral </a:t>
                </a:r>
              </a:p>
              <a:p>
                <a:pPr marL="0" indent="0" fontAlgn="auto">
                  <a:spcAft>
                    <a:spcPts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m:t>𝐼</m:t>
                      </m:r>
                      <m:r>
                        <a:rPr lang="en-US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</m:ctrlPr>
                        </m:naryPr>
                        <m:sub>
                          <m:r>
                            <a:rPr lang="en-US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m:t>𝑎</m:t>
                          </m:r>
                        </m:sub>
                        <m:sup>
                          <m:r>
                            <a:rPr lang="en-US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m:t>𝑏</m:t>
                          </m:r>
                        </m:sup>
                        <m:e>
                          <m:r>
                            <a:rPr lang="en-US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m:t>𝑓</m:t>
                          </m:r>
                          <m:r>
                            <a:rPr lang="en-US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m:t>(</m:t>
                          </m:r>
                          <m:r>
                            <a:rPr lang="en-US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m:t>𝑥</m:t>
                          </m:r>
                          <m:r>
                            <a:rPr lang="en-US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m:t>)</m:t>
                          </m:r>
                          <m:r>
                            <a:rPr lang="en-US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fontAlgn="auto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endParaRPr lang="en-US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fontAlgn="auto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Take N random sample </a:t>
                </a:r>
              </a:p>
              <a:p>
                <a:pPr lvl="1" fontAlgn="auto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r>
                  <a:rPr lang="en-US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For each s, find f(s)</a:t>
                </a:r>
              </a:p>
              <a:p>
                <a:pPr marL="457200" lvl="1" indent="0" fontAlgn="auto">
                  <a:spcAft>
                    <a:spcPts val="0"/>
                  </a:spcAft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m:t>𝐼</m:t>
                      </m:r>
                      <m:r>
                        <a:rPr lang="en-US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m:t>=</m:t>
                      </m:r>
                      <m:f>
                        <m:fPr>
                          <m:ctrlPr>
                            <a:rPr lang="en-US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</a:rPr>
                                <m:t>𝑏</m:t>
                              </m:r>
                              <m:r>
                                <a:rPr lang="en-US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</a:rPr>
                                <m:t>−</m:t>
                              </m:r>
                              <m:r>
                                <a:rPr lang="en-US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en-US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</m:ctrlPr>
                        </m:naryPr>
                        <m:sub>
                          <m:r>
                            <a:rPr lang="en-US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m:t>𝑖</m:t>
                          </m:r>
                          <m:r>
                            <a:rPr lang="en-US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m:t>=</m:t>
                          </m:r>
                          <m:r>
                            <a:rPr lang="en-US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m:t>1</m:t>
                          </m:r>
                        </m:sub>
                        <m:sup>
                          <m:r>
                            <a:rPr lang="en-US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"/>
                              <m:ctrlPr>
                                <a:rPr lang="en-US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</a:rPr>
                              </m:ctrlPr>
                            </m:dPr>
                            <m:e>
                              <m:r>
                                <a:rPr lang="en-US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</a:rPr>
                                <m:t>𝑓</m:t>
                              </m:r>
                              <m:r>
                                <a:rPr lang="en-US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</a:rPr>
                                  </m:ctrlPr>
                                </m:sSubPr>
                                <m:e>
                                  <m:r>
                                    <a:rPr lang="en-US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lvl="1" fontAlgn="auto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endParaRPr lang="en-US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 lvl="1" fontAlgn="auto">
                  <a:spcAft>
                    <a:spcPts val="0"/>
                  </a:spcAft>
                  <a:buFont typeface="Arial" pitchFamily="34" charset="0"/>
                  <a:buChar char="•"/>
                  <a:defRPr/>
                </a:pPr>
                <a:endParaRPr lang="en-US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03413"/>
                <a:ext cx="8229600" cy="4525962"/>
              </a:xfrm>
              <a:blipFill rotWithShape="1">
                <a:blip r:embed="rId4"/>
                <a:stretch>
                  <a:fillRect l="-1630" t="-2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6804248" y="5361366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7058248" y="5348666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7286848" y="5348666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7515448" y="5348666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7744048" y="5348666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7972648" y="5348666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8201248" y="5348666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8429848" y="5348666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6448648" y="5882066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chemeClr val="accent2"/>
                </a:solidFill>
                <a:latin typeface="Times New Roman" pitchFamily="64" charset="0"/>
              </a:rPr>
              <a:t>n</a:t>
            </a:r>
            <a:r>
              <a:rPr lang="en-US" sz="1800">
                <a:solidFill>
                  <a:schemeClr val="accent2"/>
                </a:solidFill>
                <a:latin typeface="Times New Roman" pitchFamily="64" charset="0"/>
              </a:rPr>
              <a:t> uniformly separated points</a:t>
            </a:r>
            <a:endParaRPr lang="en-US">
              <a:latin typeface="Times New Roman" pitchFamily="64" charset="0"/>
            </a:endParaRP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5610448" y="4662866"/>
            <a:ext cx="1447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26"/>
          <p:cNvGrpSpPr>
            <a:grpSpLocks/>
          </p:cNvGrpSpPr>
          <p:nvPr/>
        </p:nvGrpSpPr>
        <p:grpSpPr bwMode="auto">
          <a:xfrm>
            <a:off x="6677248" y="3659566"/>
            <a:ext cx="1828800" cy="1703388"/>
            <a:chOff x="1574" y="1912"/>
            <a:chExt cx="1210" cy="1073"/>
          </a:xfrm>
        </p:grpSpPr>
        <p:sp>
          <p:nvSpPr>
            <p:cNvPr id="21" name="Line 4"/>
            <p:cNvSpPr>
              <a:spLocks noChangeShapeType="1"/>
            </p:cNvSpPr>
            <p:nvPr/>
          </p:nvSpPr>
          <p:spPr bwMode="auto">
            <a:xfrm>
              <a:off x="1584" y="1929"/>
              <a:ext cx="0" cy="1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5"/>
            <p:cNvSpPr>
              <a:spLocks noChangeShapeType="1"/>
            </p:cNvSpPr>
            <p:nvPr/>
          </p:nvSpPr>
          <p:spPr bwMode="auto">
            <a:xfrm>
              <a:off x="2784" y="1929"/>
              <a:ext cx="0" cy="1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1584" y="2985"/>
              <a:ext cx="1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1574" y="1912"/>
              <a:ext cx="1206" cy="1073"/>
            </a:xfrm>
            <a:custGeom>
              <a:avLst/>
              <a:gdLst>
                <a:gd name="T0" fmla="*/ 0 w 1206"/>
                <a:gd name="T1" fmla="*/ 1073 h 1073"/>
                <a:gd name="T2" fmla="*/ 165 w 1206"/>
                <a:gd name="T3" fmla="*/ 710 h 1073"/>
                <a:gd name="T4" fmla="*/ 435 w 1206"/>
                <a:gd name="T5" fmla="*/ 473 h 1073"/>
                <a:gd name="T6" fmla="*/ 573 w 1206"/>
                <a:gd name="T7" fmla="*/ 216 h 1073"/>
                <a:gd name="T8" fmla="*/ 778 w 1206"/>
                <a:gd name="T9" fmla="*/ 18 h 1073"/>
                <a:gd name="T10" fmla="*/ 1035 w 1206"/>
                <a:gd name="T11" fmla="*/ 176 h 1073"/>
                <a:gd name="T12" fmla="*/ 1206 w 1206"/>
                <a:gd name="T13" fmla="*/ 1073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6" h="1073">
                  <a:moveTo>
                    <a:pt x="0" y="1073"/>
                  </a:moveTo>
                  <a:cubicBezTo>
                    <a:pt x="27" y="1013"/>
                    <a:pt x="92" y="810"/>
                    <a:pt x="165" y="710"/>
                  </a:cubicBezTo>
                  <a:cubicBezTo>
                    <a:pt x="238" y="610"/>
                    <a:pt x="367" y="555"/>
                    <a:pt x="435" y="473"/>
                  </a:cubicBezTo>
                  <a:cubicBezTo>
                    <a:pt x="503" y="391"/>
                    <a:pt x="516" y="292"/>
                    <a:pt x="573" y="216"/>
                  </a:cubicBezTo>
                  <a:cubicBezTo>
                    <a:pt x="630" y="140"/>
                    <a:pt x="701" y="25"/>
                    <a:pt x="778" y="18"/>
                  </a:cubicBezTo>
                  <a:cubicBezTo>
                    <a:pt x="855" y="11"/>
                    <a:pt x="964" y="0"/>
                    <a:pt x="1035" y="176"/>
                  </a:cubicBezTo>
                  <a:cubicBezTo>
                    <a:pt x="1106" y="352"/>
                    <a:pt x="1171" y="886"/>
                    <a:pt x="1206" y="1073"/>
                  </a:cubicBezTo>
                </a:path>
              </a:pathLst>
            </a:custGeom>
            <a:solidFill>
              <a:schemeClr val="accent1">
                <a:alpha val="50000"/>
              </a:schemeClr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AutoShape 27"/>
          <p:cNvSpPr>
            <a:spLocks/>
          </p:cNvSpPr>
          <p:nvPr/>
        </p:nvSpPr>
        <p:spPr bwMode="auto">
          <a:xfrm rot="16200000" flipV="1">
            <a:off x="7477348" y="4853366"/>
            <a:ext cx="304800" cy="1905000"/>
          </a:xfrm>
          <a:prstGeom prst="leftBrace">
            <a:avLst>
              <a:gd name="adj1" fmla="val 5208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76940"/>
              </p:ext>
            </p:extLst>
          </p:nvPr>
        </p:nvGraphicFramePr>
        <p:xfrm>
          <a:off x="6143848" y="3672266"/>
          <a:ext cx="481013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5" imgW="482400" imgH="266400" progId="Equation.DSMT4">
                  <p:embed/>
                </p:oleObj>
              </mc:Choice>
              <mc:Fallback>
                <p:oleObj name="Equation" r:id="rId5" imgW="4824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848" y="3672266"/>
                        <a:ext cx="481013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889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Acceptance - Rejection MC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In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a,b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find function upper limit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nclose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this interval with a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rectangle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taking random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points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evaluate points are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below the curve or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not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fr-CA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45422"/>
            <a:ext cx="2798241" cy="26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53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414</Words>
  <Application>Microsoft Office PowerPoint</Application>
  <PresentationFormat>On-screen Show (4:3)</PresentationFormat>
  <Paragraphs>98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Thème Office</vt:lpstr>
      <vt:lpstr>Microsoft Equation 3.0</vt:lpstr>
      <vt:lpstr>MathType 4.0 Equation</vt:lpstr>
      <vt:lpstr>Monte Carlo Simulation Importance Sampling</vt:lpstr>
      <vt:lpstr>Monte Carlo</vt:lpstr>
      <vt:lpstr>Monte Carlo</vt:lpstr>
      <vt:lpstr>Monte Carlo Usage</vt:lpstr>
      <vt:lpstr>Example: Coconut shy</vt:lpstr>
      <vt:lpstr>Example: Coconut shy</vt:lpstr>
      <vt:lpstr>Monte Carlo Methods</vt:lpstr>
      <vt:lpstr>Crude Monte Carlo</vt:lpstr>
      <vt:lpstr>Acceptance - Rejection MC</vt:lpstr>
      <vt:lpstr>Acceptance - Rejection MC</vt:lpstr>
      <vt:lpstr>Stratified Sampling </vt:lpstr>
      <vt:lpstr>Importance Sampling</vt:lpstr>
      <vt:lpstr>Importance Sampling</vt:lpstr>
      <vt:lpstr>Importance sampling 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Éric Vadeboncoeur</dc:creator>
  <cp:lastModifiedBy>Eftekhary</cp:lastModifiedBy>
  <cp:revision>28</cp:revision>
  <dcterms:created xsi:type="dcterms:W3CDTF">2008-04-06T16:22:40Z</dcterms:created>
  <dcterms:modified xsi:type="dcterms:W3CDTF">2010-10-02T00:42:25Z</dcterms:modified>
</cp:coreProperties>
</file>